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6" r:id="rId9"/>
    <p:sldId id="274" r:id="rId10"/>
    <p:sldId id="264" r:id="rId11"/>
    <p:sldId id="265" r:id="rId12"/>
    <p:sldId id="266" r:id="rId13"/>
    <p:sldId id="267" r:id="rId14"/>
    <p:sldId id="300" r:id="rId15"/>
    <p:sldId id="301" r:id="rId16"/>
    <p:sldId id="302" r:id="rId17"/>
    <p:sldId id="278" r:id="rId18"/>
    <p:sldId id="269" r:id="rId19"/>
    <p:sldId id="279" r:id="rId20"/>
    <p:sldId id="268" r:id="rId21"/>
    <p:sldId id="272" r:id="rId22"/>
    <p:sldId id="282" r:id="rId23"/>
    <p:sldId id="276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8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an.akc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58383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D4C204-1F7A-492E-9014-C9DCEF45861B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9EA47A-4CA6-49A1-BA1C-00B964027E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01D8D-3A9F-4F9B-A029-647E21CE41F4}" type="slidenum">
              <a:rPr lang="tr-TR" smtClean="0"/>
              <a:pPr/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EA47A-4CA6-49A1-BA1C-00B964027E7F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37FBE92-CBBD-41D6-95C8-390AB93882CB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6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85ECD7-6A55-479D-8537-E0AE094BB9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C69D4E-B4FC-4B3B-BD13-252BE9DBD889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683CE5-8532-482E-A51A-445541AF55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B85005-64A8-4DD0-B291-E612B25906A0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ABD4C-F666-4C39-98EC-B02755F9A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C0A120-0628-41B7-AA70-A7C209973F5B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62A699-901D-45C5-8C04-3A7E728F69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ikdörtgen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B1A224-DF68-44F7-9395-DAA20A08027D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116E43E-8073-4C85-9DD1-7034F301B2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AF40E-0D96-4F58-9491-D4D10B66A8B3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7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A44334-6DB1-44DE-8274-9402EC5D1D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Dikdörtgen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613AE2-9425-417C-B2F1-9888BB05317A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10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1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C7413-4997-4577-A7AC-E6EF47B9C3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82DDB9-5D30-4228-A789-D79E0A336795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AE73B-4421-43A4-BB21-FA14FC36C4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F61126-39DB-4500-AAE3-D21C4FB58896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6C85C0-E9DF-446A-951D-2DACC56E82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A7B8F87-A2F6-43CB-9780-5B8E814087A2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7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4169DBA-8171-4CE1-8061-5000CE90A6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DD06EA9-D2D9-48DF-8AC2-6DD5FEA0A1F1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AA0C2C-1B6F-4B53-9F8B-33F135CF1E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0B1FB0-5CC6-4AE4-8875-92158A69D896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16C9523-B185-46F4-94FA-289A1DCE52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Medium" pitchFamily="34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85728"/>
            <a:ext cx="7887250" cy="1000132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HAYVANCILIK İŞLETMELERİ</a:t>
            </a:r>
            <a:endParaRPr lang="tr-T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sz="quarter" idx="4"/>
          </p:nvPr>
        </p:nvGraphicFramePr>
        <p:xfrm>
          <a:off x="928688" y="2714625"/>
          <a:ext cx="7758140" cy="217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60"/>
                <a:gridCol w="4400580"/>
              </a:tblGrid>
              <a:tr h="437031">
                <a:tc>
                  <a:txBody>
                    <a:bodyPr/>
                    <a:lstStyle/>
                    <a:p>
                      <a:r>
                        <a:rPr lang="tr-TR" dirty="0" smtClean="0"/>
                        <a:t>GELİRLER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GİDERLER</a:t>
                      </a:r>
                      <a:endParaRPr lang="tr-TR" dirty="0"/>
                    </a:p>
                  </a:txBody>
                  <a:tcPr/>
                </a:tc>
              </a:tr>
              <a:tr h="1420353">
                <a:tc>
                  <a:txBody>
                    <a:bodyPr/>
                    <a:lstStyle/>
                    <a:p>
                      <a:r>
                        <a:rPr lang="tr-TR" dirty="0" smtClean="0"/>
                        <a:t>SÜT</a:t>
                      </a:r>
                    </a:p>
                    <a:p>
                      <a:r>
                        <a:rPr lang="tr-TR" dirty="0" smtClean="0"/>
                        <a:t>KASAPLIK VE DAMIZLIK SATIŞI </a:t>
                      </a:r>
                    </a:p>
                    <a:p>
                      <a:r>
                        <a:rPr lang="tr-TR" dirty="0" smtClean="0"/>
                        <a:t>DEVLET  TEŞVİKLERİ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(süt ve et)</a:t>
                      </a:r>
                    </a:p>
                    <a:p>
                      <a:r>
                        <a:rPr lang="tr-TR" dirty="0" smtClean="0"/>
                        <a:t>VE DİĞER KÜÇÜK GELİRLER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SABİT YATIRIMLAR</a:t>
                      </a:r>
                    </a:p>
                    <a:p>
                      <a:r>
                        <a:rPr lang="tr-TR" dirty="0" smtClean="0"/>
                        <a:t>İŞLETME GİDERLERİ</a:t>
                      </a:r>
                    </a:p>
                    <a:p>
                      <a:r>
                        <a:rPr lang="tr-TR" dirty="0" smtClean="0"/>
                        <a:t>     -YEM </a:t>
                      </a:r>
                    </a:p>
                    <a:p>
                      <a:r>
                        <a:rPr lang="tr-TR" dirty="0" smtClean="0"/>
                        <a:t>     -İŞÇİLİK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    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HASTALIKLARLA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  MÜCADELE VE TEDAVİ</a:t>
                      </a:r>
                    </a:p>
                    <a:p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   -DİĞER GİDERLER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21" name="9 İçerik Yer Tutucusu"/>
          <p:cNvSpPr>
            <a:spLocks noGrp="1"/>
          </p:cNvSpPr>
          <p:nvPr>
            <p:ph sz="quarter" idx="4"/>
          </p:nvPr>
        </p:nvSpPr>
        <p:spPr>
          <a:xfrm>
            <a:off x="928688" y="5214938"/>
            <a:ext cx="7929562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1800" b="1" smtClean="0">
                <a:solidFill>
                  <a:srgbClr val="FF0000"/>
                </a:solidFill>
              </a:rPr>
              <a:t>     HASTALIKLARLA MÜCADELE; </a:t>
            </a:r>
            <a:r>
              <a:rPr lang="tr-TR" sz="1800" b="1" smtClean="0"/>
              <a:t>HAYVANLAR İŞLETMENİN HEM SERMAYESİ HEMDE ÜRETİMİN ANA UNSURUDUR. </a:t>
            </a:r>
          </a:p>
        </p:txBody>
      </p:sp>
      <p:sp>
        <p:nvSpPr>
          <p:cNvPr id="17422" name="9 İçerik Yer Tutucusu"/>
          <p:cNvSpPr>
            <a:spLocks noGrp="1"/>
          </p:cNvSpPr>
          <p:nvPr>
            <p:ph sz="quarter" idx="4"/>
          </p:nvPr>
        </p:nvSpPr>
        <p:spPr>
          <a:xfrm>
            <a:off x="928688" y="1500188"/>
            <a:ext cx="7929562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3600" smtClean="0"/>
              <a:t>         KAR = GELİR – GİDER  </a:t>
            </a:r>
            <a:r>
              <a:rPr lang="tr-TR" sz="3600" smtClean="0">
                <a:solidFill>
                  <a:srgbClr val="FF0000"/>
                </a:solidFill>
              </a:rPr>
              <a:t>&gt; 0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3600" smtClean="0">
                <a:solidFill>
                  <a:srgbClr val="FF0000"/>
                </a:solidFill>
              </a:rPr>
              <a:t>     </a:t>
            </a:r>
            <a:r>
              <a:rPr lang="tr-TR" smtClean="0"/>
              <a:t>İŞLETMENİN YAŞAMINI DEVAM ETTİREBİLMESİ İÇİN</a:t>
            </a:r>
          </a:p>
          <a:p>
            <a:pPr eaLnBrk="1" hangingPunct="1"/>
            <a:endParaRPr lang="tr-TR" smtClean="0"/>
          </a:p>
        </p:txBody>
      </p:sp>
      <p:pic>
        <p:nvPicPr>
          <p:cNvPr id="17423" name="Picture 17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007100"/>
            <a:ext cx="9715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8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007100"/>
            <a:ext cx="9715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mtClean="0">
                <a:effectLst/>
              </a:rPr>
              <a:t>SAĞIMA BAŞLAMADAN ÖNCE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628800"/>
            <a:ext cx="8496944" cy="4807098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Clr>
                <a:srgbClr val="FF0066"/>
              </a:buClr>
              <a:buFontTx/>
              <a:buNone/>
            </a:pPr>
            <a:r>
              <a:rPr lang="tr-TR" dirty="0" smtClean="0">
                <a:latin typeface="Tahoma" pitchFamily="34" charset="0"/>
              </a:rPr>
              <a:t> Sağım sisteminden emin olunmalı</a:t>
            </a:r>
          </a:p>
          <a:p>
            <a:pPr marL="609600" indent="-609600" eaLnBrk="1" hangingPunct="1"/>
            <a:r>
              <a:rPr lang="tr-TR" sz="2000" dirty="0" smtClean="0"/>
              <a:t>Boru hatlarından</a:t>
            </a:r>
            <a:r>
              <a:rPr lang="en-US" sz="2000" dirty="0" smtClean="0"/>
              <a:t> </a:t>
            </a:r>
            <a:endParaRPr lang="tr-TR" sz="2000" dirty="0" smtClean="0"/>
          </a:p>
          <a:p>
            <a:pPr marL="609600" indent="-609600" eaLnBrk="1" hangingPunct="1"/>
            <a:r>
              <a:rPr lang="tr-TR" sz="2000" dirty="0" smtClean="0"/>
              <a:t>İ</a:t>
            </a:r>
            <a:r>
              <a:rPr lang="en-US" sz="2000" dirty="0" smtClean="0"/>
              <a:t>ç </a:t>
            </a:r>
            <a:r>
              <a:rPr lang="en-US" sz="2000" dirty="0" err="1" smtClean="0"/>
              <a:t>lastik</a:t>
            </a:r>
            <a:r>
              <a:rPr lang="en-US" sz="2000" dirty="0" smtClean="0"/>
              <a:t> </a:t>
            </a:r>
            <a:r>
              <a:rPr lang="en-US" sz="2000" dirty="0" err="1" smtClean="0"/>
              <a:t>pulzasyonu</a:t>
            </a:r>
            <a:r>
              <a:rPr lang="tr-TR" sz="2000" dirty="0" smtClean="0"/>
              <a:t> ve </a:t>
            </a:r>
            <a:r>
              <a:rPr lang="tr-TR" sz="2000" dirty="0" err="1" smtClean="0"/>
              <a:t>Pulzasyon</a:t>
            </a:r>
            <a:r>
              <a:rPr lang="tr-TR" sz="2000" dirty="0" smtClean="0"/>
              <a:t> sayısı</a:t>
            </a:r>
          </a:p>
          <a:p>
            <a:pPr marL="609600" indent="-609600" eaLnBrk="1" hangingPunct="1"/>
            <a:r>
              <a:rPr lang="tr-TR" sz="2000" dirty="0" smtClean="0"/>
              <a:t>Vakum pompasının yağ seviyesi</a:t>
            </a:r>
          </a:p>
          <a:p>
            <a:pPr marL="609600" indent="-609600" eaLnBrk="1" hangingPunct="1"/>
            <a:r>
              <a:rPr lang="tr-TR" sz="2000" dirty="0" smtClean="0"/>
              <a:t>Vakum seviyesi</a:t>
            </a:r>
          </a:p>
          <a:p>
            <a:pPr marL="609600" indent="-609600" eaLnBrk="1" hangingPunct="1"/>
            <a:r>
              <a:rPr lang="tr-TR" sz="2000" dirty="0" smtClean="0"/>
              <a:t>Regülatörden sağım sırasında hava girişi olup olmadığı </a:t>
            </a:r>
          </a:p>
          <a:p>
            <a:pPr marL="609600" indent="-609600" eaLnBrk="1" hangingPunct="1"/>
            <a:r>
              <a:rPr lang="tr-TR" sz="2000" dirty="0" smtClean="0"/>
              <a:t>Süt pençesindeki hava girişi deliğinin açık olduğu</a:t>
            </a:r>
          </a:p>
          <a:p>
            <a:pPr marL="609600" indent="-609600" eaLnBrk="1" hangingPunct="1"/>
            <a:r>
              <a:rPr lang="tr-TR" sz="2000" dirty="0" smtClean="0"/>
              <a:t>Düzenli günlük, haftalık aylık bakımlarının yapıldığından</a:t>
            </a:r>
          </a:p>
          <a:p>
            <a:pPr marL="609600" indent="-609600" eaLnBrk="1" hangingPunct="1"/>
            <a:r>
              <a:rPr lang="tr-TR" sz="2000" dirty="0" smtClean="0"/>
              <a:t>Memelerin </a:t>
            </a:r>
            <a:r>
              <a:rPr lang="tr-TR" sz="2000" smtClean="0"/>
              <a:t>tüyleri ütülmelidir.</a:t>
            </a:r>
            <a:endParaRPr lang="tr-TR" sz="2000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tr-TR" dirty="0" smtClean="0">
                <a:latin typeface="Tahoma" pitchFamily="34" charset="0"/>
              </a:rPr>
              <a:t>-Sağım sırası düzenlenmelidir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tr-TR" dirty="0" smtClean="0">
                <a:latin typeface="Tahoma" pitchFamily="34" charset="0"/>
              </a:rPr>
              <a:t>-Sağımcı kendisini, gerekli malzeme ve maddeleri temiz bir şekilde hazırlamalı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tr-TR" dirty="0" smtClean="0">
                <a:latin typeface="Tahoma" pitchFamily="34" charset="0"/>
              </a:rPr>
              <a:t>-Sağım öncesi stres </a:t>
            </a:r>
            <a:r>
              <a:rPr lang="tr-TR" dirty="0" err="1" smtClean="0">
                <a:latin typeface="Tahoma" pitchFamily="34" charset="0"/>
              </a:rPr>
              <a:t>fakt</a:t>
            </a:r>
            <a:r>
              <a:rPr lang="tr-TR" dirty="0" smtClean="0">
                <a:latin typeface="Tahoma" pitchFamily="34" charset="0"/>
              </a:rPr>
              <a:t>. uzak olunmalı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tr-TR" sz="2000" dirty="0" smtClean="0"/>
          </a:p>
        </p:txBody>
      </p:sp>
      <p:pic>
        <p:nvPicPr>
          <p:cNvPr id="24579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7544" y="188640"/>
            <a:ext cx="8229600" cy="1224136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4200" dirty="0" smtClean="0">
                <a:effectLst/>
              </a:rPr>
              <a:t/>
            </a:r>
            <a:br>
              <a:rPr lang="tr-TR" sz="4200" dirty="0" smtClean="0">
                <a:effectLst/>
              </a:rPr>
            </a:br>
            <a:r>
              <a:rPr lang="tr-TR" sz="4200" dirty="0" smtClean="0">
                <a:effectLst/>
              </a:rPr>
              <a:t/>
            </a:r>
            <a:br>
              <a:rPr lang="tr-TR" sz="4200" dirty="0" smtClean="0">
                <a:effectLst/>
              </a:rPr>
            </a:br>
            <a:r>
              <a:rPr lang="tr-TR" sz="4200" dirty="0" smtClean="0">
                <a:effectLst/>
              </a:rPr>
              <a:t/>
            </a:r>
            <a:br>
              <a:rPr lang="tr-TR" sz="4200" dirty="0" smtClean="0">
                <a:effectLst/>
              </a:rPr>
            </a:br>
            <a:r>
              <a:rPr lang="tr-TR" sz="4200" dirty="0" smtClean="0">
                <a:effectLst/>
              </a:rPr>
              <a:t> Sağım öncesi meme başı temizliği </a:t>
            </a:r>
            <a:br>
              <a:rPr lang="tr-TR" sz="4200" dirty="0" smtClean="0">
                <a:effectLst/>
              </a:rPr>
            </a:br>
            <a:r>
              <a:rPr lang="tr-TR" sz="4200" dirty="0" err="1" smtClean="0">
                <a:effectLst/>
              </a:rPr>
              <a:t>Masdisin</a:t>
            </a:r>
            <a:r>
              <a:rPr lang="tr-TR" sz="4200" dirty="0" smtClean="0">
                <a:effectLst/>
              </a:rPr>
              <a:t> TEAT FOAM (köpük)  </a:t>
            </a:r>
          </a:p>
        </p:txBody>
      </p:sp>
      <p:sp>
        <p:nvSpPr>
          <p:cNvPr id="25602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57200" y="1646238"/>
            <a:ext cx="5410200" cy="2430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Meme geneli çok kirli değilse meme başı temizliği yeterlidir. </a:t>
            </a:r>
          </a:p>
          <a:p>
            <a:pPr eaLnBrk="1" hangingPunct="1">
              <a:lnSpc>
                <a:spcPct val="80000"/>
              </a:lnSpc>
            </a:pPr>
            <a:r>
              <a:rPr lang="tr-TR" b="1" dirty="0" err="1" smtClean="0"/>
              <a:t>Masdisin</a:t>
            </a:r>
            <a:r>
              <a:rPr lang="tr-TR" b="1" dirty="0" smtClean="0"/>
              <a:t> </a:t>
            </a:r>
            <a:r>
              <a:rPr lang="tr-TR" b="1" dirty="0" err="1" smtClean="0"/>
              <a:t>teat</a:t>
            </a:r>
            <a:r>
              <a:rPr lang="tr-TR" b="1" dirty="0" smtClean="0"/>
              <a:t> </a:t>
            </a:r>
            <a:r>
              <a:rPr lang="tr-TR" b="1" dirty="0" err="1" smtClean="0"/>
              <a:t>foam</a:t>
            </a:r>
            <a:r>
              <a:rPr lang="tr-TR" b="1" dirty="0" smtClean="0"/>
              <a:t>; </a:t>
            </a:r>
            <a:r>
              <a:rPr lang="tr-TR" sz="2400" b="1" dirty="0" smtClean="0"/>
              <a:t>deri dostu </a:t>
            </a:r>
            <a:r>
              <a:rPr lang="tr-TR" sz="2400" dirty="0" smtClean="0"/>
              <a:t>laktik asit ile bitki </a:t>
            </a:r>
            <a:r>
              <a:rPr lang="tr-TR" sz="2400" dirty="0" err="1" smtClean="0"/>
              <a:t>ektraklarının</a:t>
            </a:r>
            <a:r>
              <a:rPr lang="tr-TR" sz="2400" dirty="0" smtClean="0"/>
              <a:t> kombinasyonu ile etkiyen patentli LANA teknolojisine sahiptir. Ölü derileri uzaklaştırıp cildin yenilenmesine katkı sağlar.</a:t>
            </a:r>
          </a:p>
        </p:txBody>
      </p:sp>
      <p:sp>
        <p:nvSpPr>
          <p:cNvPr id="25603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395288" y="4076700"/>
            <a:ext cx="8291512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300" dirty="0" smtClean="0"/>
              <a:t>Islatıcılığı çok iyidir, meme başını komple kaplar, tüm çatlaklara, yarıklara, deri gözeneklerine ulaşır, temizliğini, bakımını yapar</a:t>
            </a:r>
          </a:p>
          <a:p>
            <a:pPr eaLnBrk="1" hangingPunct="1">
              <a:lnSpc>
                <a:spcPct val="80000"/>
              </a:lnSpc>
            </a:pPr>
            <a:r>
              <a:rPr lang="tr-TR" sz="2300" dirty="0" smtClean="0"/>
              <a:t>Memeyi yumuşatır ve kremler. İçerdiği </a:t>
            </a:r>
            <a:r>
              <a:rPr lang="tr-TR" sz="2300" b="1" dirty="0" err="1" smtClean="0"/>
              <a:t>Provitamin</a:t>
            </a:r>
            <a:r>
              <a:rPr lang="tr-TR" sz="2300" b="1" dirty="0" smtClean="0"/>
              <a:t> B5</a:t>
            </a:r>
            <a:r>
              <a:rPr lang="tr-TR" sz="2300" dirty="0" smtClean="0"/>
              <a:t> ile meme derisinin korunmasına ve tahrişlerin iyileşmesine katkı sağlar. </a:t>
            </a:r>
          </a:p>
          <a:p>
            <a:pPr eaLnBrk="1" hangingPunct="1">
              <a:lnSpc>
                <a:spcPct val="80000"/>
              </a:lnSpc>
            </a:pPr>
            <a:r>
              <a:rPr lang="tr-TR" sz="2300" dirty="0" smtClean="0"/>
              <a:t>Sütün daha kolay indirilmesine katkı sağlar.</a:t>
            </a:r>
          </a:p>
          <a:p>
            <a:pPr eaLnBrk="1" hangingPunct="1">
              <a:buNone/>
            </a:pPr>
            <a:r>
              <a:rPr lang="tr-TR" sz="2300" dirty="0" smtClean="0">
                <a:solidFill>
                  <a:srgbClr val="FF0000"/>
                </a:solidFill>
              </a:rPr>
              <a:t>Yıllık maliyeti inek başına: 600 sağım X 3,5cc her sağım</a:t>
            </a:r>
          </a:p>
          <a:p>
            <a:pPr eaLnBrk="1" hangingPunct="1">
              <a:buNone/>
            </a:pPr>
            <a:r>
              <a:rPr lang="tr-TR" sz="2300" dirty="0" smtClean="0">
                <a:solidFill>
                  <a:srgbClr val="FF0000"/>
                </a:solidFill>
              </a:rPr>
              <a:t>=2,1 </a:t>
            </a:r>
            <a:r>
              <a:rPr lang="tr-TR" sz="2300" dirty="0" err="1" smtClean="0">
                <a:solidFill>
                  <a:srgbClr val="FF0000"/>
                </a:solidFill>
              </a:rPr>
              <a:t>lt</a:t>
            </a:r>
            <a:r>
              <a:rPr lang="tr-TR" sz="2300" dirty="0" smtClean="0">
                <a:solidFill>
                  <a:srgbClr val="FF0000"/>
                </a:solidFill>
              </a:rPr>
              <a:t> X 8 =16,8 </a:t>
            </a:r>
            <a:r>
              <a:rPr lang="tr-TR" sz="2300" dirty="0" err="1" smtClean="0">
                <a:solidFill>
                  <a:srgbClr val="FF0000"/>
                </a:solidFill>
              </a:rPr>
              <a:t>tl</a:t>
            </a:r>
            <a:r>
              <a:rPr lang="tr-TR" sz="2300" dirty="0" smtClean="0">
                <a:solidFill>
                  <a:srgbClr val="FF0000"/>
                </a:solidFill>
              </a:rPr>
              <a:t> yıllık maliyet</a:t>
            </a:r>
            <a:endParaRPr lang="tr-TR" sz="2300" dirty="0" smtClean="0"/>
          </a:p>
        </p:txBody>
      </p:sp>
      <p:pic>
        <p:nvPicPr>
          <p:cNvPr id="2560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484313"/>
            <a:ext cx="2781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12763" y="234950"/>
            <a:ext cx="8229599" cy="888984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dirty="0" smtClean="0">
                <a:effectLst/>
              </a:rPr>
              <a:t>SAĞIM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214438"/>
            <a:ext cx="6590506" cy="5429250"/>
          </a:xfrm>
        </p:spPr>
        <p:txBody>
          <a:bodyPr/>
          <a:lstStyle/>
          <a:p>
            <a:pPr eaLnBrk="1" hangingPunct="1"/>
            <a:r>
              <a:rPr lang="tr-TR" sz="2700" dirty="0" smtClean="0"/>
              <a:t>Meme başı temizliği sonrası;   bir iki kez elle </a:t>
            </a:r>
            <a:r>
              <a:rPr lang="tr-TR" sz="2700" b="1" dirty="0" smtClean="0"/>
              <a:t>ön sağım</a:t>
            </a:r>
            <a:r>
              <a:rPr lang="tr-TR" sz="2700" dirty="0" smtClean="0"/>
              <a:t> yapılıp  hem meme başı ağzına birikmiş mikroplu süt atılmış olur hem de genel bir </a:t>
            </a:r>
            <a:r>
              <a:rPr lang="tr-TR" sz="2700" dirty="0" err="1" smtClean="0"/>
              <a:t>mastitis</a:t>
            </a:r>
            <a:r>
              <a:rPr lang="tr-TR" sz="2700" dirty="0" smtClean="0"/>
              <a:t> kontrolü yapılır. </a:t>
            </a:r>
          </a:p>
          <a:p>
            <a:pPr eaLnBrk="1" hangingPunct="1"/>
            <a:r>
              <a:rPr lang="tr-TR" sz="2700" dirty="0" smtClean="0"/>
              <a:t>Sağıma çok uzatmadan başlanılmalı ve bitirilmelidir.  (5-8 </a:t>
            </a:r>
            <a:r>
              <a:rPr lang="tr-TR" sz="2700" dirty="0" err="1" smtClean="0"/>
              <a:t>dk</a:t>
            </a:r>
            <a:r>
              <a:rPr lang="tr-TR" sz="2700" dirty="0" smtClean="0"/>
              <a:t>.) Aynı sağım başlığı ile </a:t>
            </a:r>
            <a:r>
              <a:rPr lang="tr-TR" sz="2700" dirty="0" err="1" smtClean="0"/>
              <a:t>ard</a:t>
            </a:r>
            <a:r>
              <a:rPr lang="tr-TR" sz="2700" dirty="0" smtClean="0"/>
              <a:t> arda sağım yapılıyorsa geçişlerde </a:t>
            </a:r>
            <a:r>
              <a:rPr lang="tr-TR" sz="2700" b="1" dirty="0" err="1" smtClean="0"/>
              <a:t>Dezinfex</a:t>
            </a:r>
            <a:r>
              <a:rPr lang="tr-TR" sz="2700" b="1" dirty="0" smtClean="0"/>
              <a:t> </a:t>
            </a:r>
            <a:r>
              <a:rPr lang="tr-TR" sz="2700" b="1" dirty="0" err="1" smtClean="0"/>
              <a:t>Doxi</a:t>
            </a:r>
            <a:r>
              <a:rPr lang="tr-TR" sz="2700" b="1" dirty="0" smtClean="0"/>
              <a:t> 351 1/100 </a:t>
            </a:r>
            <a:r>
              <a:rPr lang="tr-TR" sz="2700" dirty="0" smtClean="0"/>
              <a:t>suya batırılmalıdır.</a:t>
            </a:r>
          </a:p>
          <a:p>
            <a:pPr eaLnBrk="1" hangingPunct="1"/>
            <a:r>
              <a:rPr lang="tr-TR" sz="2700" dirty="0" smtClean="0"/>
              <a:t>Sağım sırasında sağım ekipmanları çok iyi izlenmeli aşırı sağımdan kaçınılmalı, memede süt bırakılmamalıdır. </a:t>
            </a:r>
          </a:p>
          <a:p>
            <a:pPr eaLnBrk="1" hangingPunct="1">
              <a:buNone/>
            </a:pPr>
            <a:endParaRPr lang="tr-TR" sz="2800" dirty="0" smtClean="0"/>
          </a:p>
          <a:p>
            <a:pPr eaLnBrk="1" hangingPunct="1">
              <a:buNone/>
            </a:pPr>
            <a:endParaRPr lang="tr-TR" sz="2800" dirty="0" smtClean="0"/>
          </a:p>
          <a:p>
            <a:pPr eaLnBrk="1" hangingPunct="1"/>
            <a:endParaRPr lang="tr-TR" dirty="0" smtClean="0"/>
          </a:p>
        </p:txBody>
      </p:sp>
      <p:pic>
        <p:nvPicPr>
          <p:cNvPr id="26627" name="Picture 1" descr="C:\Users\kenan.akcan\Desktop\Yeni klasör (2)\4350-Strip-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357313"/>
            <a:ext cx="2214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D:\broşür\Dezenfektandan sonraki broşürler 2013\eski ürünler broşürü eurotier gibi\5Y. sayfa sağım aşamaları\8 sağı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572000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Royal İlaç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420" y="442432"/>
            <a:ext cx="8525020" cy="95693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4200" dirty="0" smtClean="0">
                <a:solidFill>
                  <a:srgbClr val="FF0000"/>
                </a:solidFill>
                <a:effectLst/>
              </a:rPr>
              <a:t>Ara</a:t>
            </a:r>
            <a:r>
              <a:rPr lang="tr-TR" sz="4200" dirty="0" smtClean="0">
                <a:effectLst/>
              </a:rPr>
              <a:t> SAĞIM SONRASI</a:t>
            </a:r>
            <a:br>
              <a:rPr lang="tr-TR" sz="4200" dirty="0" smtClean="0">
                <a:effectLst/>
              </a:rPr>
            </a:br>
            <a:r>
              <a:rPr lang="tr-TR" sz="4200" dirty="0" smtClean="0">
                <a:effectLst/>
              </a:rPr>
              <a:t>(</a:t>
            </a:r>
            <a:r>
              <a:rPr lang="tr-TR" sz="4200" dirty="0" err="1" smtClean="0">
                <a:effectLst/>
              </a:rPr>
              <a:t>Mastitis</a:t>
            </a:r>
            <a:r>
              <a:rPr lang="tr-TR" sz="4200" dirty="0" smtClean="0">
                <a:effectLst/>
              </a:rPr>
              <a:t> açısından çok kritik  dönem!)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79388" y="1628775"/>
            <a:ext cx="5976937" cy="522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1900" dirty="0" smtClean="0">
                <a:solidFill>
                  <a:srgbClr val="FFFF99"/>
                </a:solidFill>
              </a:rPr>
              <a:t>Sağım sonrası meme başı deliği 2 saate kadar (ortalama yarım saat) açık kalır.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/>
              <a:t>Masidisin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Herbafilm</a:t>
            </a:r>
            <a:r>
              <a:rPr lang="tr-TR" sz="2800" b="1" dirty="0" smtClean="0"/>
              <a:t> </a:t>
            </a:r>
            <a:r>
              <a:rPr lang="tr-TR" sz="1900" dirty="0" smtClean="0">
                <a:latin typeface="Arial" charset="0"/>
              </a:rPr>
              <a:t>4 mevsim </a:t>
            </a:r>
            <a:r>
              <a:rPr lang="tr-TR" sz="1900" dirty="0" smtClean="0"/>
              <a:t>Meme başında </a:t>
            </a:r>
            <a:r>
              <a:rPr lang="tr-TR" sz="1900" b="1" dirty="0" smtClean="0"/>
              <a:t>soyulabilir bir film</a:t>
            </a:r>
            <a:r>
              <a:rPr lang="tr-TR" sz="1900" dirty="0" smtClean="0"/>
              <a:t> oluşturarak hem </a:t>
            </a:r>
            <a:r>
              <a:rPr lang="tr-TR" sz="1900" b="1" dirty="0" smtClean="0"/>
              <a:t>mekanik</a:t>
            </a:r>
            <a:r>
              <a:rPr lang="tr-TR" sz="1900" dirty="0" smtClean="0"/>
              <a:t> hem de </a:t>
            </a:r>
            <a:r>
              <a:rPr lang="tr-TR" sz="1900" b="1" dirty="0" smtClean="0"/>
              <a:t>dezenfektan bir koruma</a:t>
            </a:r>
            <a:r>
              <a:rPr lang="tr-TR" sz="1900" dirty="0" smtClean="0"/>
              <a:t> sağlar.</a:t>
            </a:r>
            <a:r>
              <a:rPr lang="tr-TR" sz="1900" dirty="0" smtClean="0">
                <a:latin typeface="Arial" charset="0"/>
              </a:rPr>
              <a:t> </a:t>
            </a:r>
            <a:r>
              <a:rPr lang="tr-TR" sz="1900" dirty="0" err="1" smtClean="0">
                <a:latin typeface="Arial" charset="0"/>
              </a:rPr>
              <a:t>Herbafim</a:t>
            </a:r>
            <a:r>
              <a:rPr lang="tr-TR" sz="1900" dirty="0" smtClean="0">
                <a:latin typeface="Arial" charset="0"/>
              </a:rPr>
              <a:t> </a:t>
            </a:r>
            <a:r>
              <a:rPr lang="tr-TR" sz="1900" dirty="0" err="1" smtClean="0">
                <a:latin typeface="Arial" charset="0"/>
              </a:rPr>
              <a:t>dinamic</a:t>
            </a:r>
            <a:r>
              <a:rPr lang="tr-TR" sz="1900" dirty="0" smtClean="0">
                <a:latin typeface="Arial" charset="0"/>
              </a:rPr>
              <a:t> ve </a:t>
            </a:r>
            <a:r>
              <a:rPr lang="tr-TR" sz="1900" dirty="0" err="1" smtClean="0">
                <a:latin typeface="Arial" charset="0"/>
              </a:rPr>
              <a:t>spray</a:t>
            </a:r>
            <a:r>
              <a:rPr lang="tr-TR" sz="1900" dirty="0" smtClean="0">
                <a:latin typeface="Arial" charset="0"/>
              </a:rPr>
              <a:t> ise sadece bariyer oluşturur</a:t>
            </a:r>
            <a:r>
              <a:rPr lang="tr-TR" sz="19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1900" dirty="0" err="1" smtClean="0"/>
              <a:t>Masidisin</a:t>
            </a:r>
            <a:r>
              <a:rPr lang="tr-TR" sz="1900" dirty="0" smtClean="0"/>
              <a:t> </a:t>
            </a:r>
            <a:r>
              <a:rPr lang="tr-TR" sz="1900" dirty="0" err="1" smtClean="0"/>
              <a:t>Herbafilm</a:t>
            </a:r>
            <a:r>
              <a:rPr lang="tr-TR" sz="1900" dirty="0" smtClean="0"/>
              <a:t> bakteriyel etkisi tam olarak kanıtlanmış Sağlık Bakanlığı </a:t>
            </a:r>
            <a:r>
              <a:rPr lang="tr-TR" sz="1900" b="1" dirty="0" err="1" smtClean="0"/>
              <a:t>Biyosidal</a:t>
            </a:r>
            <a:r>
              <a:rPr lang="tr-TR" sz="1900" dirty="0" smtClean="0"/>
              <a:t> yönetmeliğine uygun ruhsatlanmış nadir dezenfektanlardandır.</a:t>
            </a:r>
          </a:p>
          <a:p>
            <a:pPr eaLnBrk="1" hangingPunct="1">
              <a:lnSpc>
                <a:spcPct val="90000"/>
              </a:lnSpc>
            </a:pPr>
            <a:r>
              <a:rPr lang="tr-TR" sz="1900" dirty="0" smtClean="0"/>
              <a:t>Meme başını korur, kremler, yumuşatır, tahriş etmez. (Gliserin Lanolin)</a:t>
            </a:r>
          </a:p>
          <a:p>
            <a:pPr eaLnBrk="1" hangingPunct="1">
              <a:lnSpc>
                <a:spcPct val="90000"/>
              </a:lnSpc>
            </a:pPr>
            <a:r>
              <a:rPr lang="tr-TR" sz="1900" dirty="0" smtClean="0"/>
              <a:t>Etken madde: patentli LANA (</a:t>
            </a:r>
            <a:r>
              <a:rPr lang="tr-TR" sz="1900" dirty="0" err="1" smtClean="0"/>
              <a:t>Lactic</a:t>
            </a:r>
            <a:r>
              <a:rPr lang="tr-TR" sz="1900" dirty="0" smtClean="0"/>
              <a:t> </a:t>
            </a:r>
            <a:r>
              <a:rPr lang="tr-TR" sz="1900" dirty="0" err="1" smtClean="0"/>
              <a:t>Acid</a:t>
            </a:r>
            <a:r>
              <a:rPr lang="tr-TR" sz="1900" dirty="0" smtClean="0"/>
              <a:t>, </a:t>
            </a:r>
            <a:r>
              <a:rPr lang="tr-TR" sz="1900" dirty="0" err="1" smtClean="0"/>
              <a:t>Natural</a:t>
            </a:r>
            <a:r>
              <a:rPr lang="tr-TR" sz="1900" dirty="0" smtClean="0"/>
              <a:t> </a:t>
            </a:r>
            <a:r>
              <a:rPr lang="tr-TR" sz="1900" dirty="0" err="1" smtClean="0"/>
              <a:t>Activation</a:t>
            </a:r>
            <a:r>
              <a:rPr lang="tr-TR" sz="1900" dirty="0" smtClean="0"/>
              <a:t> </a:t>
            </a:r>
            <a:r>
              <a:rPr lang="tr-TR" sz="1900" dirty="0" err="1" smtClean="0"/>
              <a:t>tecnology</a:t>
            </a:r>
            <a:r>
              <a:rPr lang="tr-TR" sz="1900" dirty="0" smtClean="0"/>
              <a:t>) ölü dokuları uzaklaştırır.</a:t>
            </a:r>
          </a:p>
          <a:p>
            <a:pPr eaLnBrk="1" hangingPunct="1">
              <a:lnSpc>
                <a:spcPct val="90000"/>
              </a:lnSpc>
            </a:pPr>
            <a:r>
              <a:rPr lang="tr-TR" sz="1900" dirty="0" smtClean="0"/>
              <a:t>Deri için elverişli PH değerindedir</a:t>
            </a:r>
          </a:p>
          <a:p>
            <a:pPr eaLnBrk="1" hangingPunct="1">
              <a:lnSpc>
                <a:spcPct val="90000"/>
              </a:lnSpc>
            </a:pPr>
            <a:r>
              <a:rPr lang="tr-TR" sz="1900" dirty="0" smtClean="0"/>
              <a:t>Minimum damlama ve israf olmayan bir üründür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1900" dirty="0" smtClean="0"/>
              <a:t>Doğal sinek kovar etkilidir</a:t>
            </a:r>
            <a:r>
              <a:rPr lang="tr-TR" sz="1900" dirty="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Bir yıllık maliyeti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Herbafilm</a:t>
            </a: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  600 sağım X 7 </a:t>
            </a: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cc</a:t>
            </a: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 = 4,2 </a:t>
            </a: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lt</a:t>
            </a: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 X 11 = 46,20 </a:t>
            </a: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tl</a:t>
            </a: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Dynamic</a:t>
            </a: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  600 sağım X 3,5 </a:t>
            </a: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cc</a:t>
            </a: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 = 2,1 </a:t>
            </a: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ltX</a:t>
            </a:r>
            <a:r>
              <a:rPr lang="tr-TR" sz="1900" dirty="0" smtClean="0">
                <a:solidFill>
                  <a:srgbClr val="FF0000"/>
                </a:solidFill>
                <a:latin typeface="Arial" charset="0"/>
              </a:rPr>
              <a:t> 6Tl= 12,6 </a:t>
            </a:r>
            <a:r>
              <a:rPr lang="tr-TR" sz="1900" dirty="0" err="1" smtClean="0">
                <a:solidFill>
                  <a:srgbClr val="FF0000"/>
                </a:solidFill>
                <a:latin typeface="Arial" charset="0"/>
              </a:rPr>
              <a:t>tl</a:t>
            </a:r>
            <a:endParaRPr lang="tr-TR" sz="19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62700" y="3861048"/>
            <a:ext cx="2781300" cy="2351088"/>
          </a:xfrm>
        </p:spPr>
      </p:pic>
      <p:pic>
        <p:nvPicPr>
          <p:cNvPr id="27653" name="Picture 7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651" y="1628800"/>
            <a:ext cx="31323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26243"/>
            <a:ext cx="8229600" cy="1143000"/>
          </a:xfrm>
        </p:spPr>
        <p:txBody>
          <a:bodyPr lIns="90478" tIns="44445" rIns="90478" bIns="44445"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Ara</a:t>
            </a:r>
            <a:r>
              <a:rPr lang="tr-TR" dirty="0" smtClean="0"/>
              <a:t> Kuruya çıkarma ve </a:t>
            </a:r>
            <a:br>
              <a:rPr lang="tr-TR" dirty="0" smtClean="0"/>
            </a:br>
            <a:r>
              <a:rPr lang="tr-TR" dirty="0" err="1" smtClean="0"/>
              <a:t>mastitis</a:t>
            </a:r>
            <a:r>
              <a:rPr lang="tr-TR" dirty="0" smtClean="0"/>
              <a:t> görülme sıklığı</a:t>
            </a:r>
            <a:endParaRPr lang="en-US" dirty="0"/>
          </a:p>
        </p:txBody>
      </p:sp>
      <p:pic>
        <p:nvPicPr>
          <p:cNvPr id="37890" name="Picture 3"/>
          <p:cNvPicPr>
            <a:picLocks noChangeArrowheads="1"/>
          </p:cNvPicPr>
          <p:nvPr/>
        </p:nvPicPr>
        <p:blipFill>
          <a:blip r:embed="rId2" cstate="print"/>
          <a:srcRect l="21957" t="23447" r="6300" b="18498"/>
          <a:stretch>
            <a:fillRect/>
          </a:stretch>
        </p:blipFill>
        <p:spPr bwMode="auto">
          <a:xfrm>
            <a:off x="857250" y="2428875"/>
            <a:ext cx="8172450" cy="366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 rot="-3180000">
            <a:off x="1002507" y="1989931"/>
            <a:ext cx="20383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8" tIns="44445" rIns="90478" bIns="44445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C0128"/>
                </a:solidFill>
              </a:rPr>
              <a:t>Buzağılama</a:t>
            </a:r>
            <a:endParaRPr lang="en-US" sz="2400" b="1" dirty="0">
              <a:solidFill>
                <a:srgbClr val="FC0128"/>
              </a:solidFill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 rot="18420000" flipH="1">
            <a:off x="5419726" y="2270125"/>
            <a:ext cx="201136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8" tIns="44445" rIns="90478" bIns="44445">
            <a:spAutoFit/>
          </a:bodyPr>
          <a:lstStyle/>
          <a:p>
            <a:pPr eaLnBrk="0" hangingPunct="0"/>
            <a:r>
              <a:rPr lang="en-US" sz="2400" b="1">
                <a:solidFill>
                  <a:srgbClr val="FC0128"/>
                </a:solidFill>
              </a:rPr>
              <a:t>Kuru Dönem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 rot="-3180000">
            <a:off x="7500938" y="2357438"/>
            <a:ext cx="203358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8" tIns="44445" rIns="90478" bIns="44445">
            <a:spAutoFit/>
          </a:bodyPr>
          <a:lstStyle/>
          <a:p>
            <a:pPr eaLnBrk="0" hangingPunct="0"/>
            <a:r>
              <a:rPr lang="en-US" sz="2400" b="1">
                <a:solidFill>
                  <a:srgbClr val="FC0128"/>
                </a:solidFill>
              </a:rPr>
              <a:t>Buzağılama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 rot="-5400000">
            <a:off x="-1581150" y="3770313"/>
            <a:ext cx="44211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8" tIns="44445" rIns="90478" bIns="44445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</a:rPr>
              <a:t>Enfeksiyon görülme oranı</a:t>
            </a:r>
            <a:r>
              <a:rPr lang="en-US" sz="2400" b="1">
                <a:solidFill>
                  <a:srgbClr val="063DE8"/>
                </a:solidFill>
              </a:rPr>
              <a:t> 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8458200" y="381000"/>
            <a:ext cx="3048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288925" y="6364288"/>
            <a:ext cx="1841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endParaRPr lang="tr-TR" sz="2400"/>
          </a:p>
        </p:txBody>
      </p:sp>
      <p:pic>
        <p:nvPicPr>
          <p:cNvPr id="37897" name="Picture 10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dirty="0" smtClean="0">
                <a:effectLst/>
              </a:rPr>
              <a:t>Kuruya çıkarma prosedürü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/>
              <a:t>Kuruya çıkarmada son bilimsel çalışmalar belirlenen tarihte birden bire süt sağmanın bırakılmasının en uygun yöntem olduğunu göstermektedir.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800" dirty="0" smtClean="0"/>
              <a:t>Bu yöntemle bir sonraki öğündeki süt alveoller üzerine baskılayıcı etki gösterip sütün </a:t>
            </a:r>
            <a:r>
              <a:rPr lang="tr-TR" sz="2800" dirty="0" err="1" smtClean="0"/>
              <a:t>salınımını</a:t>
            </a:r>
            <a:r>
              <a:rPr lang="tr-TR" sz="2800" dirty="0" smtClean="0"/>
              <a:t> durduracaktır. Daha sonra memede kalan süt ise </a:t>
            </a:r>
            <a:r>
              <a:rPr lang="tr-TR" sz="2800" dirty="0" err="1" smtClean="0"/>
              <a:t>rezolusyonla</a:t>
            </a:r>
            <a:r>
              <a:rPr lang="tr-TR" sz="2800" dirty="0" smtClean="0"/>
              <a:t> kan yoluyla emilecektir. Aralıklı sağarak kuruya çıkarmanın </a:t>
            </a:r>
            <a:r>
              <a:rPr lang="tr-TR" sz="2800" b="1" dirty="0" smtClean="0">
                <a:solidFill>
                  <a:srgbClr val="FF0000"/>
                </a:solidFill>
              </a:rPr>
              <a:t>memenin savunma sistemine zarar verdiği bilimsel olarak kanıtlanmıştır</a:t>
            </a:r>
            <a:r>
              <a:rPr lang="tr-TR" sz="2800" dirty="0" smtClean="0"/>
              <a:t>. Yemini suyunu kesme gibi yöntemler ise hayvanın ihtiyaç duyduğu bir zamanda hayvana zarar vermektedir. Ve terk edilmelidir.</a:t>
            </a: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43438" y="254000"/>
            <a:ext cx="4043362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tr-TR" sz="4200" dirty="0" smtClean="0">
                <a:effectLst/>
              </a:rPr>
              <a:t>Kuruya çıkarma ve </a:t>
            </a:r>
            <a:br>
              <a:rPr lang="tr-TR" sz="4200" dirty="0" smtClean="0">
                <a:effectLst/>
              </a:rPr>
            </a:br>
            <a:r>
              <a:rPr lang="tr-TR" sz="4200" b="1" dirty="0" err="1" smtClean="0">
                <a:effectLst/>
              </a:rPr>
              <a:t>Masdisin</a:t>
            </a:r>
            <a:r>
              <a:rPr lang="tr-TR" sz="4200" b="1" dirty="0" smtClean="0">
                <a:effectLst/>
              </a:rPr>
              <a:t> </a:t>
            </a:r>
            <a:r>
              <a:rPr lang="tr-TR" sz="4200" b="1" dirty="0" err="1" smtClean="0">
                <a:effectLst/>
              </a:rPr>
              <a:t>Dry</a:t>
            </a:r>
            <a:r>
              <a:rPr lang="tr-TR" sz="4200" b="1" dirty="0" smtClean="0">
                <a:effectLst/>
              </a:rPr>
              <a:t> </a:t>
            </a:r>
            <a:r>
              <a:rPr lang="tr-TR" sz="4200" b="1" dirty="0" err="1" smtClean="0">
                <a:effectLst/>
              </a:rPr>
              <a:t>Off</a:t>
            </a:r>
            <a:endParaRPr lang="tr-TR" sz="4200" b="1" dirty="0" smtClean="0">
              <a:effectLst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8229600" cy="49514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dirty="0" smtClean="0"/>
              <a:t>Kuruya çıkarmada meme başı deliğinde 8-10 günde ancak </a:t>
            </a:r>
            <a:r>
              <a:rPr lang="tr-TR" dirty="0" err="1" smtClean="0"/>
              <a:t>keratin</a:t>
            </a:r>
            <a:r>
              <a:rPr lang="tr-TR" dirty="0" smtClean="0"/>
              <a:t> tıpa oluşmaktadır. Bu dönem </a:t>
            </a:r>
            <a:r>
              <a:rPr lang="tr-TR" dirty="0" err="1" smtClean="0"/>
              <a:t>mastitis</a:t>
            </a:r>
            <a:r>
              <a:rPr lang="tr-TR" dirty="0" smtClean="0"/>
              <a:t> açısından çok risklidir.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dirty="0" smtClean="0"/>
              <a:t>Doğumdan hemen önce yine açılan meme başı deliği </a:t>
            </a:r>
            <a:r>
              <a:rPr lang="tr-TR" dirty="0" err="1" smtClean="0"/>
              <a:t>mastitise</a:t>
            </a:r>
            <a:r>
              <a:rPr lang="tr-TR" dirty="0" smtClean="0"/>
              <a:t> neden olmakta bu </a:t>
            </a:r>
            <a:r>
              <a:rPr lang="tr-TR" dirty="0" err="1" smtClean="0"/>
              <a:t>mastitiste</a:t>
            </a:r>
            <a:r>
              <a:rPr lang="tr-TR" dirty="0" smtClean="0"/>
              <a:t> </a:t>
            </a:r>
            <a:r>
              <a:rPr lang="tr-TR" dirty="0" err="1" smtClean="0"/>
              <a:t>hipokalsemi</a:t>
            </a:r>
            <a:r>
              <a:rPr lang="tr-TR" dirty="0" smtClean="0"/>
              <a:t> ve meme ödemi ile komplike olabilmektedir.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dirty="0" err="1" smtClean="0"/>
              <a:t>Masdisin</a:t>
            </a:r>
            <a:r>
              <a:rPr lang="tr-TR" dirty="0" smtClean="0"/>
              <a:t> </a:t>
            </a:r>
            <a:r>
              <a:rPr lang="tr-TR" dirty="0" err="1" smtClean="0"/>
              <a:t>Dry</a:t>
            </a:r>
            <a:r>
              <a:rPr lang="tr-TR" dirty="0" smtClean="0"/>
              <a:t> </a:t>
            </a:r>
            <a:r>
              <a:rPr lang="tr-TR" dirty="0" err="1" smtClean="0"/>
              <a:t>Off</a:t>
            </a:r>
            <a:r>
              <a:rPr lang="tr-TR" dirty="0" smtClean="0"/>
              <a:t> belirtilen iki dönemde meme başına daldırılarak memede koruyucu bir film oluşturur. 7-8 gün süreyle kalır ve memeyi korur.</a:t>
            </a: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D:\broşür\Dezenfektandan sonraki broşürler 2013\eski ürünler broşürü eurotier gibi\29Y. sayfa dry off\IMG_25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571736" cy="171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254000"/>
            <a:ext cx="8713787" cy="871538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tr-TR" sz="3800" dirty="0" smtClean="0">
                <a:solidFill>
                  <a:srgbClr val="00B0F0"/>
                </a:solidFill>
                <a:effectLst/>
                <a:latin typeface="Arial" charset="0"/>
              </a:rPr>
              <a:t>Ara</a:t>
            </a:r>
            <a:r>
              <a:rPr lang="tr-TR" sz="3800" dirty="0" smtClean="0">
                <a:effectLst/>
                <a:latin typeface="Arial" charset="0"/>
              </a:rPr>
              <a:t> SAĞIM EKİPMANLARININ TEMİZLİĞİ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0" y="1646238"/>
            <a:ext cx="8964613" cy="487910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3600" dirty="0" smtClean="0">
                <a:solidFill>
                  <a:srgbClr val="FFFF99"/>
                </a:solidFill>
                <a:latin typeface="Arial" charset="0"/>
              </a:rPr>
              <a:t>Sağım sistemi için iyi bir temizleyicide olması  gereken özellikler ?</a:t>
            </a:r>
          </a:p>
          <a:p>
            <a:r>
              <a:rPr lang="tr-TR" sz="1800" b="1" dirty="0" err="1" smtClean="0">
                <a:latin typeface="Arial" charset="0"/>
              </a:rPr>
              <a:t>Islatıclık</a:t>
            </a:r>
            <a:r>
              <a:rPr lang="tr-TR" sz="1800" b="1" dirty="0" smtClean="0">
                <a:latin typeface="Arial" charset="0"/>
              </a:rPr>
              <a:t>, (</a:t>
            </a:r>
            <a:r>
              <a:rPr lang="tr-TR" sz="1800" b="1" dirty="0" err="1" smtClean="0">
                <a:latin typeface="Arial" charset="0"/>
              </a:rPr>
              <a:t>sürfaktan</a:t>
            </a:r>
            <a:r>
              <a:rPr lang="tr-TR" sz="1800" b="1" dirty="0" smtClean="0">
                <a:latin typeface="Arial" charset="0"/>
              </a:rPr>
              <a:t> maddelerle)</a:t>
            </a:r>
            <a:r>
              <a:rPr lang="tr-TR" sz="1800" dirty="0" smtClean="0">
                <a:latin typeface="Arial" charset="0"/>
              </a:rPr>
              <a:t> kirleri yerinden söken, askıda tutan, su ve alkalilerin kirlerle temasını temin eden maddelerdir. </a:t>
            </a:r>
            <a:r>
              <a:rPr lang="tr-TR" sz="1800" dirty="0" err="1" smtClean="0">
                <a:latin typeface="Arial" charset="0"/>
              </a:rPr>
              <a:t>Sürfaktanlar</a:t>
            </a:r>
            <a:r>
              <a:rPr lang="tr-TR" sz="1800" dirty="0" smtClean="0">
                <a:latin typeface="Arial" charset="0"/>
              </a:rPr>
              <a:t> olmadan diğer maddeler etki gösteremezler. </a:t>
            </a:r>
          </a:p>
          <a:p>
            <a:r>
              <a:rPr lang="tr-TR" sz="1800" b="1" dirty="0" smtClean="0">
                <a:latin typeface="Arial" charset="0"/>
              </a:rPr>
              <a:t>Yağ, protein, karbonhidrat ve diğer süt kalıntılarını parçalama</a:t>
            </a:r>
            <a:r>
              <a:rPr lang="tr-TR" sz="1800" dirty="0" smtClean="0">
                <a:latin typeface="Arial" charset="0"/>
              </a:rPr>
              <a:t>: Alkaliler ile</a:t>
            </a:r>
          </a:p>
          <a:p>
            <a:r>
              <a:rPr lang="tr-TR" sz="1800" b="1" dirty="0" smtClean="0">
                <a:latin typeface="Arial" charset="0"/>
              </a:rPr>
              <a:t>Su sertliğini gideren maddeler </a:t>
            </a:r>
            <a:r>
              <a:rPr lang="tr-TR" sz="1800" dirty="0" smtClean="0">
                <a:latin typeface="Arial" charset="0"/>
              </a:rPr>
              <a:t>(</a:t>
            </a:r>
            <a:r>
              <a:rPr lang="tr-TR" sz="1800" dirty="0" err="1" smtClean="0">
                <a:latin typeface="Arial" charset="0"/>
              </a:rPr>
              <a:t>antiskalantlar</a:t>
            </a:r>
            <a:r>
              <a:rPr lang="tr-TR" sz="1800" dirty="0" smtClean="0">
                <a:latin typeface="Arial" charset="0"/>
              </a:rPr>
              <a:t>): kullanılan sudaki sertlik temizleyicinin etkisini yok eder. </a:t>
            </a:r>
          </a:p>
          <a:p>
            <a:r>
              <a:rPr lang="tr-TR" sz="1800" b="1" dirty="0" smtClean="0">
                <a:latin typeface="Arial" charset="0"/>
              </a:rPr>
              <a:t>Ekipman yüzey koruyucu maddeler</a:t>
            </a:r>
            <a:r>
              <a:rPr lang="tr-TR" sz="1800" dirty="0" smtClean="0">
                <a:latin typeface="Arial" charset="0"/>
              </a:rPr>
              <a:t>: kimyasalların yüzeye yaptığı etkiyi </a:t>
            </a:r>
            <a:r>
              <a:rPr lang="tr-TR" sz="1800" dirty="0" err="1" smtClean="0">
                <a:latin typeface="Arial" charset="0"/>
              </a:rPr>
              <a:t>yoketmeli</a:t>
            </a:r>
            <a:endParaRPr lang="tr-TR" sz="1800" dirty="0" smtClean="0">
              <a:latin typeface="Arial" charset="0"/>
            </a:endParaRPr>
          </a:p>
          <a:p>
            <a:r>
              <a:rPr lang="tr-TR" sz="1800" b="1" dirty="0" smtClean="0">
                <a:latin typeface="Arial" charset="0"/>
              </a:rPr>
              <a:t>Çalkalama etkisini artıran maddeler:</a:t>
            </a:r>
            <a:r>
              <a:rPr lang="tr-TR" sz="1800" dirty="0" smtClean="0">
                <a:latin typeface="Arial" charset="0"/>
              </a:rPr>
              <a:t> Kapalı sistemlerde kir sökme etkisinin artırmak.</a:t>
            </a:r>
          </a:p>
          <a:p>
            <a:r>
              <a:rPr lang="tr-TR" sz="1800" b="1" dirty="0" smtClean="0">
                <a:latin typeface="Arial" charset="0"/>
              </a:rPr>
              <a:t>Mikropları öldüren maddeler (</a:t>
            </a:r>
            <a:r>
              <a:rPr lang="tr-TR" sz="1800" b="1" dirty="0" err="1" smtClean="0">
                <a:latin typeface="Arial" charset="0"/>
              </a:rPr>
              <a:t>sanitizasyon</a:t>
            </a:r>
            <a:r>
              <a:rPr lang="tr-TR" sz="1800" b="1" dirty="0" smtClean="0">
                <a:latin typeface="Arial" charset="0"/>
              </a:rPr>
              <a:t>)</a:t>
            </a:r>
            <a:r>
              <a:rPr lang="tr-TR" sz="1800" dirty="0" smtClean="0">
                <a:latin typeface="Arial" charset="0"/>
              </a:rPr>
              <a:t> mikroplar sütün bozulmasına ve </a:t>
            </a:r>
            <a:r>
              <a:rPr lang="tr-TR" sz="1800" dirty="0" err="1" smtClean="0">
                <a:latin typeface="Arial" charset="0"/>
              </a:rPr>
              <a:t>mastitise</a:t>
            </a:r>
            <a:r>
              <a:rPr lang="tr-TR" sz="1800" dirty="0" smtClean="0">
                <a:latin typeface="Arial" charset="0"/>
              </a:rPr>
              <a:t> neden olur (Klor, </a:t>
            </a:r>
            <a:r>
              <a:rPr lang="tr-TR" sz="1800" dirty="0" err="1" smtClean="0">
                <a:latin typeface="Arial" charset="0"/>
              </a:rPr>
              <a:t>peroxide</a:t>
            </a:r>
            <a:r>
              <a:rPr lang="tr-TR" sz="1800" dirty="0" smtClean="0">
                <a:latin typeface="Arial" charset="0"/>
              </a:rPr>
              <a:t> ve diğerleri)</a:t>
            </a:r>
          </a:p>
          <a:p>
            <a:r>
              <a:rPr lang="tr-TR" sz="1800" b="1" dirty="0" smtClean="0">
                <a:latin typeface="Arial" charset="0"/>
              </a:rPr>
              <a:t>Köpüklenmeyi azaltan</a:t>
            </a:r>
            <a:r>
              <a:rPr lang="tr-TR" sz="1800" dirty="0" smtClean="0">
                <a:latin typeface="Arial" charset="0"/>
              </a:rPr>
              <a:t> maddeler.</a:t>
            </a:r>
          </a:p>
          <a:p>
            <a:r>
              <a:rPr lang="tr-TR" sz="1800" dirty="0" smtClean="0">
                <a:latin typeface="Arial" charset="0"/>
              </a:rPr>
              <a:t>Kullanılan su iyi kalitede saf su olmalı</a:t>
            </a: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79438" y="217487"/>
            <a:ext cx="8229599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4200" dirty="0" err="1" smtClean="0">
                <a:effectLst/>
              </a:rPr>
              <a:t>Royal</a:t>
            </a:r>
            <a:r>
              <a:rPr lang="tr-TR" sz="4200" dirty="0" smtClean="0">
                <a:effectLst/>
              </a:rPr>
              <a:t> İlaç </a:t>
            </a:r>
            <a:r>
              <a:rPr lang="tr-TR" sz="4200" dirty="0" err="1" smtClean="0">
                <a:effectLst/>
              </a:rPr>
              <a:t>Dezinfex</a:t>
            </a:r>
            <a:r>
              <a:rPr lang="tr-TR" sz="4200" dirty="0" smtClean="0">
                <a:effectLst/>
              </a:rPr>
              <a:t> alkali ve asit ürünlerin avantajları.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484784"/>
            <a:ext cx="8785225" cy="25202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Yüksek temizleyicilik özelliklerine sahiptir</a:t>
            </a:r>
            <a:r>
              <a:rPr lang="tr-TR" sz="2400" dirty="0" smtClean="0"/>
              <a:t>. </a:t>
            </a:r>
            <a:endParaRPr lang="tr-TR" sz="1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/>
              <a:t>Dezinfex</a:t>
            </a:r>
            <a:r>
              <a:rPr lang="tr-TR" sz="2400" dirty="0" smtClean="0"/>
              <a:t> alkali Yüksek klorlu ürünler</a:t>
            </a:r>
            <a:endParaRPr lang="tr-TR" sz="1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Sağım ekipmanlarının </a:t>
            </a:r>
            <a:r>
              <a:rPr lang="tr-TR" sz="2400" b="1" dirty="0" smtClean="0"/>
              <a:t>yüzeylerine zarar vermez</a:t>
            </a:r>
            <a:r>
              <a:rPr lang="tr-TR" sz="2400" dirty="0" smtClean="0"/>
              <a:t>. </a:t>
            </a:r>
            <a:endParaRPr lang="tr-TR" sz="1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Sert sularda bile etkin temizlik sağlar</a:t>
            </a:r>
            <a:r>
              <a:rPr lang="tr-TR" sz="2400" dirty="0" smtClean="0"/>
              <a:t>. </a:t>
            </a:r>
            <a:r>
              <a:rPr lang="tr-TR" sz="1400" dirty="0" smtClean="0"/>
              <a:t>(orta serlik vs. değil sert sularda etkin temizlik)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Kullanılan su ultra saf sudur.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%0,5 konsantrasyon</a:t>
            </a:r>
            <a:r>
              <a:rPr lang="tr-TR" sz="2400" dirty="0" smtClean="0"/>
              <a:t> gerçek manada yeterlidir. </a:t>
            </a:r>
            <a:r>
              <a:rPr lang="tr-TR" sz="1400" dirty="0" smtClean="0"/>
              <a:t>(pazardakiler çoğunlukla %1-2 kullanılmaktadır. Düşük olanlar ise ancak çok yumuşak sularda çalışmaktadırlar. İşi kimya olmayan bazı Makine üreticileri ayarları değiştirmektedir.)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tr-TR" sz="2000" dirty="0" smtClean="0"/>
          </a:p>
        </p:txBody>
      </p:sp>
      <p:pic>
        <p:nvPicPr>
          <p:cNvPr id="31747" name="Picture 4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499" y="3861048"/>
            <a:ext cx="493952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6989"/>
            <a:ext cx="2267744" cy="299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7037" y="247650"/>
            <a:ext cx="8507413" cy="727075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tr-TR" sz="3800" dirty="0" smtClean="0">
                <a:effectLst/>
                <a:latin typeface="Arial" charset="0"/>
              </a:rPr>
              <a:t> SAĞIM EKİPMANLARININ TEMİZLİĞİ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28775"/>
            <a:ext cx="878522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dirty="0" smtClean="0">
                <a:latin typeface="Arial" charset="0"/>
              </a:rPr>
              <a:t>Sağım ekipmanlarını evsel deterjanlarla temizlemek mümkün mü ? </a:t>
            </a:r>
          </a:p>
          <a:p>
            <a:pPr>
              <a:buFont typeface="Wingdings 2" pitchFamily="18" charset="2"/>
              <a:buNone/>
            </a:pPr>
            <a:r>
              <a:rPr lang="tr-TR" sz="2000" b="1" dirty="0" smtClean="0">
                <a:latin typeface="Arial" charset="0"/>
              </a:rPr>
              <a:t>Evsel bulaşık deterjanları:</a:t>
            </a:r>
            <a:r>
              <a:rPr lang="tr-TR" sz="2000" dirty="0" smtClean="0">
                <a:latin typeface="Arial" charset="0"/>
              </a:rPr>
              <a:t> </a:t>
            </a:r>
          </a:p>
          <a:p>
            <a:r>
              <a:rPr lang="tr-TR" sz="1600" dirty="0" smtClean="0">
                <a:latin typeface="Arial" charset="0"/>
              </a:rPr>
              <a:t>Kimyasal karışımları tamamen farklıdır. Tek başına iyi bir temizlik yapmak olası değildir</a:t>
            </a:r>
          </a:p>
          <a:p>
            <a:r>
              <a:rPr lang="tr-TR" sz="1600" dirty="0" smtClean="0">
                <a:latin typeface="Arial" charset="0"/>
              </a:rPr>
              <a:t>Ancak elle ovma ile temizlik mümkün olabilir. Kapalı sistemlerde bu mümkün değildir. </a:t>
            </a:r>
          </a:p>
          <a:p>
            <a:r>
              <a:rPr lang="tr-TR" sz="1600" dirty="0" smtClean="0">
                <a:latin typeface="Arial" charset="0"/>
              </a:rPr>
              <a:t>Çok fazla köpürür durulamak çok zordur. Kalıntı yapar.</a:t>
            </a:r>
          </a:p>
          <a:p>
            <a:r>
              <a:rPr lang="tr-TR" sz="1600" dirty="0" smtClean="0">
                <a:latin typeface="Arial" charset="0"/>
              </a:rPr>
              <a:t>Mikropları öldürmez, sanitasyon sağlamaz</a:t>
            </a:r>
          </a:p>
          <a:p>
            <a:pPr>
              <a:buFont typeface="Wingdings 2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tr-TR" sz="1600" b="1" dirty="0" smtClean="0">
                <a:latin typeface="Arial" charset="0"/>
              </a:rPr>
              <a:t>Evsel </a:t>
            </a:r>
            <a:r>
              <a:rPr lang="tr-TR" sz="1600" b="1" dirty="0" err="1" smtClean="0">
                <a:latin typeface="Arial" charset="0"/>
              </a:rPr>
              <a:t>hipo</a:t>
            </a:r>
            <a:r>
              <a:rPr lang="tr-TR" sz="1600" b="1" dirty="0" smtClean="0">
                <a:latin typeface="Arial" charset="0"/>
              </a:rPr>
              <a:t>: </a:t>
            </a:r>
          </a:p>
          <a:p>
            <a:r>
              <a:rPr lang="tr-TR" sz="1600" dirty="0" smtClean="0">
                <a:latin typeface="Arial" charset="0"/>
              </a:rPr>
              <a:t>Tek başına kirleri yerinden sökme özelliği yoktur. (</a:t>
            </a:r>
            <a:r>
              <a:rPr lang="tr-TR" sz="1600" dirty="0" err="1" smtClean="0">
                <a:latin typeface="Arial" charset="0"/>
              </a:rPr>
              <a:t>sürfaktan</a:t>
            </a:r>
            <a:r>
              <a:rPr lang="tr-TR" sz="1600" dirty="0" smtClean="0">
                <a:latin typeface="Arial" charset="0"/>
              </a:rPr>
              <a:t> lazım) </a:t>
            </a:r>
          </a:p>
          <a:p>
            <a:r>
              <a:rPr lang="tr-TR" sz="1600" dirty="0" smtClean="0">
                <a:latin typeface="Arial" charset="0"/>
              </a:rPr>
              <a:t>Bir miktar protein parçalama özelliği olsa da yağlar üzerinde etkisi yoktur. İyi bir temizlik yapamaz. Görünen temizlik etkisi sadece fazladan yıkanma etkisidir. </a:t>
            </a:r>
          </a:p>
          <a:p>
            <a:r>
              <a:rPr lang="tr-TR" sz="1600" dirty="0" smtClean="0">
                <a:latin typeface="Arial" charset="0"/>
              </a:rPr>
              <a:t>Tek başına kullanıldığında sütte ve kaplarda ciddi kalıntılar yapar (kanserojendir.) </a:t>
            </a:r>
          </a:p>
          <a:p>
            <a:r>
              <a:rPr lang="tr-TR" sz="1600" dirty="0" smtClean="0">
                <a:latin typeface="Arial" charset="0"/>
              </a:rPr>
              <a:t>Sağım ekipmanları yüzeylerinde ve plastik aksamlarında ciddi </a:t>
            </a:r>
            <a:r>
              <a:rPr lang="tr-TR" sz="1600" dirty="0" err="1" smtClean="0">
                <a:latin typeface="Arial" charset="0"/>
              </a:rPr>
              <a:t>korozifitir</a:t>
            </a:r>
            <a:r>
              <a:rPr lang="tr-TR" sz="1600" dirty="0" smtClean="0">
                <a:latin typeface="Arial" charset="0"/>
              </a:rPr>
              <a:t>.</a:t>
            </a:r>
          </a:p>
          <a:p>
            <a:r>
              <a:rPr lang="tr-TR" sz="1600" dirty="0" smtClean="0">
                <a:latin typeface="Arial" charset="0"/>
              </a:rPr>
              <a:t>Süt taşlarına, mineral taşlarına karşı hiçbir etkisi yoktur. (</a:t>
            </a:r>
            <a:r>
              <a:rPr lang="tr-TR" sz="1600" dirty="0" err="1" smtClean="0">
                <a:latin typeface="Arial" charset="0"/>
              </a:rPr>
              <a:t>asdik</a:t>
            </a:r>
            <a:r>
              <a:rPr lang="tr-TR" sz="1600" dirty="0" smtClean="0">
                <a:latin typeface="Arial" charset="0"/>
              </a:rPr>
              <a:t> temizleyici kullanılmalı)</a:t>
            </a:r>
          </a:p>
          <a:p>
            <a:pPr>
              <a:buFont typeface="Wingdings 2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tr-TR" sz="1600" dirty="0" smtClean="0">
              <a:latin typeface="Arial" charset="0"/>
            </a:endParaRP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500098" y="253536"/>
            <a:ext cx="9144064" cy="11430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MÜCADELE  EDİLMESİ GEREKEN HASTALIKLAR VE EKONOMİK KAYIPLAR</a:t>
            </a:r>
            <a:endParaRPr lang="tr-TR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1433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395288" y="1662113"/>
          <a:ext cx="8331200" cy="4560887"/>
        </p:xfrm>
        <a:graphic>
          <a:graphicData uri="http://schemas.openxmlformats.org/presentationml/2006/ole">
            <p:oleObj spid="_x0000_s14338" name="Worksheet" r:id="rId3" imgW="8629650" imgH="4724519" progId="Excel.Sheet.8">
              <p:embed/>
            </p:oleObj>
          </a:graphicData>
        </a:graphic>
      </p:graphicFrame>
      <p:pic>
        <p:nvPicPr>
          <p:cNvPr id="14340" name="Picture 6" descr="Royal İlaç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63" y="269875"/>
            <a:ext cx="8229599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3600" dirty="0" smtClean="0">
                <a:effectLst/>
              </a:rPr>
              <a:t>SAĞIM EKİPMANLARI TEMİZLİĞİ </a:t>
            </a:r>
            <a:br>
              <a:rPr lang="tr-TR" sz="3600" dirty="0" smtClean="0">
                <a:effectLst/>
              </a:rPr>
            </a:br>
            <a:r>
              <a:rPr lang="tr-TR" sz="3600" b="1" dirty="0" smtClean="0">
                <a:effectLst/>
              </a:rPr>
              <a:t>DEZİNFEX ALKALİ&amp;ASİT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878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b="1" dirty="0" smtClean="0"/>
              <a:t>Her sağımdan sonra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000" b="1" dirty="0" smtClean="0"/>
              <a:t>     </a:t>
            </a:r>
          </a:p>
          <a:p>
            <a:pPr lvl="2" algn="just" eaLnBrk="1" hangingPunct="1">
              <a:lnSpc>
                <a:spcPct val="80000"/>
              </a:lnSpc>
              <a:buClr>
                <a:srgbClr val="FFFF00"/>
              </a:buClr>
              <a:buSzPct val="130000"/>
              <a:buFont typeface="Wingdings" pitchFamily="2" charset="2"/>
              <a:buChar char="§"/>
            </a:pPr>
            <a:r>
              <a:rPr lang="tr-TR" b="1" dirty="0" smtClean="0">
                <a:latin typeface="Tahoma" pitchFamily="34" charset="0"/>
              </a:rPr>
              <a:t>Ilık suyla ön yıkama. (40-50°C )  4-5 </a:t>
            </a:r>
            <a:r>
              <a:rPr lang="tr-TR" b="1" dirty="0" err="1" smtClean="0">
                <a:latin typeface="Tahoma" pitchFamily="34" charset="0"/>
              </a:rPr>
              <a:t>dk</a:t>
            </a:r>
            <a:endParaRPr lang="tr-TR" b="1" dirty="0" smtClean="0">
              <a:latin typeface="Tahoma" pitchFamily="34" charset="0"/>
            </a:endParaRPr>
          </a:p>
          <a:p>
            <a:pPr lvl="2" algn="just" eaLnBrk="1" hangingPunct="1">
              <a:lnSpc>
                <a:spcPct val="80000"/>
              </a:lnSpc>
              <a:buClr>
                <a:srgbClr val="FFFF00"/>
              </a:buClr>
              <a:buSzPct val="130000"/>
              <a:buFont typeface="Wingdings" pitchFamily="2" charset="2"/>
              <a:buChar char="§"/>
            </a:pPr>
            <a:r>
              <a:rPr lang="tr-TR" b="1" dirty="0" smtClean="0">
                <a:latin typeface="Tahoma" pitchFamily="34" charset="0"/>
              </a:rPr>
              <a:t>Alkali klorlu </a:t>
            </a:r>
            <a:r>
              <a:rPr lang="tr-TR" b="1" dirty="0" err="1" smtClean="0">
                <a:latin typeface="Tahoma" pitchFamily="34" charset="0"/>
              </a:rPr>
              <a:t>temizlyiclerle</a:t>
            </a:r>
            <a:r>
              <a:rPr lang="tr-TR" b="1" dirty="0" smtClean="0">
                <a:latin typeface="Tahoma" pitchFamily="34" charset="0"/>
              </a:rPr>
              <a:t> ana yıkama(4</a:t>
            </a:r>
            <a:r>
              <a:rPr lang="tr-TR" b="1" dirty="0" smtClean="0">
                <a:latin typeface="Arial" charset="0"/>
              </a:rPr>
              <a:t>5</a:t>
            </a:r>
            <a:r>
              <a:rPr lang="tr-TR" b="1" dirty="0" smtClean="0">
                <a:latin typeface="Tahoma" pitchFamily="34" charset="0"/>
              </a:rPr>
              <a:t>-7</a:t>
            </a:r>
            <a:r>
              <a:rPr lang="tr-TR" b="1" dirty="0" smtClean="0">
                <a:latin typeface="Arial" charset="0"/>
              </a:rPr>
              <a:t>5</a:t>
            </a:r>
            <a:r>
              <a:rPr lang="tr-TR" b="1" dirty="0" smtClean="0">
                <a:latin typeface="Tahoma" pitchFamily="34" charset="0"/>
              </a:rPr>
              <a:t>°C) (</a:t>
            </a:r>
            <a:r>
              <a:rPr lang="tr-TR" b="1" dirty="0" err="1" smtClean="0">
                <a:latin typeface="Tahoma" pitchFamily="34" charset="0"/>
              </a:rPr>
              <a:t>Dezinfex</a:t>
            </a:r>
            <a:r>
              <a:rPr lang="tr-TR" b="1" dirty="0" smtClean="0">
                <a:latin typeface="Tahoma" pitchFamily="34" charset="0"/>
              </a:rPr>
              <a:t> 305,306’den uygun olan biri, %0,5,  soğuk su ile 306 %0,8 ) 7-12 </a:t>
            </a:r>
            <a:r>
              <a:rPr lang="tr-TR" b="1" dirty="0" err="1" smtClean="0">
                <a:latin typeface="Tahoma" pitchFamily="34" charset="0"/>
              </a:rPr>
              <a:t>dk</a:t>
            </a:r>
            <a:endParaRPr lang="tr-TR" b="1" dirty="0" smtClean="0">
              <a:latin typeface="Tahoma" pitchFamily="34" charset="0"/>
            </a:endParaRPr>
          </a:p>
          <a:p>
            <a:pPr lvl="2" algn="just" eaLnBrk="1" hangingPunct="1">
              <a:lnSpc>
                <a:spcPct val="80000"/>
              </a:lnSpc>
              <a:buClr>
                <a:srgbClr val="FFFF00"/>
              </a:buClr>
              <a:buSzPct val="130000"/>
              <a:buFont typeface="Wingdings" pitchFamily="2" charset="2"/>
              <a:buChar char="§"/>
            </a:pPr>
            <a:r>
              <a:rPr lang="tr-TR" b="1" dirty="0" smtClean="0">
                <a:latin typeface="Tahoma" pitchFamily="34" charset="0"/>
              </a:rPr>
              <a:t>Soğuk su ile durulama 4 </a:t>
            </a:r>
            <a:r>
              <a:rPr lang="tr-TR" b="1" dirty="0" err="1" smtClean="0">
                <a:latin typeface="Tahoma" pitchFamily="34" charset="0"/>
              </a:rPr>
              <a:t>dk</a:t>
            </a:r>
            <a:endParaRPr lang="tr-TR" b="1" dirty="0" smtClean="0">
              <a:latin typeface="Tahoma" pitchFamily="34" charset="0"/>
            </a:endParaRPr>
          </a:p>
          <a:p>
            <a:pPr lvl="2" algn="just" eaLnBrk="1" hangingPunct="1">
              <a:lnSpc>
                <a:spcPct val="80000"/>
              </a:lnSpc>
              <a:buClr>
                <a:srgbClr val="FFFF00"/>
              </a:buClr>
              <a:buSzPct val="130000"/>
              <a:buFont typeface="Wingdings" pitchFamily="2" charset="2"/>
              <a:buChar char="§"/>
            </a:pPr>
            <a:r>
              <a:rPr lang="tr-TR" b="1" dirty="0" smtClean="0">
                <a:solidFill>
                  <a:srgbClr val="FFFF99"/>
                </a:solidFill>
                <a:latin typeface="Tahoma" pitchFamily="34" charset="0"/>
              </a:rPr>
              <a:t>Haftada 1-2 defa kullanılan suyun kireç seviyesine göre asit yıkama (40-50°C ) </a:t>
            </a:r>
          </a:p>
          <a:p>
            <a:pPr lvl="2" algn="just" eaLnBrk="1" hangingPunct="1">
              <a:lnSpc>
                <a:spcPct val="80000"/>
              </a:lnSpc>
              <a:buClr>
                <a:srgbClr val="FFFF00"/>
              </a:buClr>
              <a:buSzPct val="130000"/>
              <a:buFont typeface="Wingdings" pitchFamily="2" charset="2"/>
              <a:buChar char="§"/>
            </a:pPr>
            <a:r>
              <a:rPr lang="tr-TR" b="1" dirty="0" smtClean="0">
                <a:solidFill>
                  <a:srgbClr val="FFFF99"/>
                </a:solidFill>
                <a:latin typeface="Tahoma" pitchFamily="34" charset="0"/>
              </a:rPr>
              <a:t>Soğuk su ile son durulama 4 </a:t>
            </a:r>
            <a:r>
              <a:rPr lang="tr-TR" b="1" dirty="0" err="1" smtClean="0">
                <a:solidFill>
                  <a:srgbClr val="FFFF99"/>
                </a:solidFill>
                <a:latin typeface="Tahoma" pitchFamily="34" charset="0"/>
              </a:rPr>
              <a:t>dk</a:t>
            </a:r>
            <a:r>
              <a:rPr lang="tr-TR" b="1" dirty="0" smtClean="0">
                <a:solidFill>
                  <a:srgbClr val="FFFF99"/>
                </a:solidFill>
                <a:latin typeface="Tahoma" pitchFamily="34" charset="0"/>
              </a:rPr>
              <a:t>.</a:t>
            </a:r>
          </a:p>
          <a:p>
            <a:pPr lvl="2" algn="just" eaLnBrk="1" hangingPunct="1">
              <a:lnSpc>
                <a:spcPct val="80000"/>
              </a:lnSpc>
              <a:buClr>
                <a:srgbClr val="FFFF00"/>
              </a:buClr>
              <a:buSzPct val="130000"/>
              <a:buFont typeface="Wingdings" pitchFamily="2" charset="2"/>
              <a:buNone/>
            </a:pPr>
            <a:endParaRPr lang="tr-TR" sz="1800" b="1" dirty="0" smtClean="0">
              <a:solidFill>
                <a:srgbClr val="FFFF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/>
              <a:t>Haftada bir Sağım hanenin köpüklü dış yüzey temizliği:   </a:t>
            </a:r>
            <a:r>
              <a:rPr lang="tr-TR" sz="2000" b="1" dirty="0" err="1" smtClean="0"/>
              <a:t>Dezinfex</a:t>
            </a:r>
            <a:r>
              <a:rPr lang="tr-TR" sz="2000" b="1" dirty="0" smtClean="0"/>
              <a:t> 335 veya 337 ile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Ayda bir sağım hanenin komple genel köpüklü temizliği </a:t>
            </a:r>
            <a:r>
              <a:rPr lang="tr-TR" sz="2000" dirty="0" err="1" smtClean="0"/>
              <a:t>Dezinfex</a:t>
            </a:r>
            <a:r>
              <a:rPr lang="tr-TR" sz="2000" dirty="0" smtClean="0"/>
              <a:t> 335 veya 337 ve 333 ile ise paslanmazların köpüklü asidik dış yüzey temizliği yapılır (kireç lekelerine karşı)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</p:txBody>
      </p:sp>
      <p:pic>
        <p:nvPicPr>
          <p:cNvPr id="56322" name="Picture 2" descr="http://www.agroserve.co.uk/images/CirculationClea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195736" cy="1463824"/>
          </a:xfrm>
          <a:prstGeom prst="rect">
            <a:avLst/>
          </a:prstGeom>
          <a:noFill/>
        </p:spPr>
      </p:pic>
      <p:pic>
        <p:nvPicPr>
          <p:cNvPr id="56326" name="Picture 6" descr="http://www.milkproduction.com/ImageVaultFiles/id_144/cf_4/cluster-clea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7368" y="5949280"/>
            <a:ext cx="1346632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mtClean="0">
                <a:effectLst/>
              </a:rPr>
              <a:t>Dezinfex Hoof Care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mtClean="0"/>
              <a:t>Ayak banyosu olarak ayak temizliği ve bakımı için kullanılır. Ayaklarda banyo sonrası ince bir </a:t>
            </a:r>
            <a:r>
              <a:rPr lang="tr-TR" b="1" smtClean="0"/>
              <a:t>film tabakası</a:t>
            </a:r>
            <a:r>
              <a:rPr lang="tr-TR" smtClean="0"/>
              <a:t> oluşturarak, ahır şartlarından kaynaklanan dışkı, idrar ve rutubet gibi olumsuz çevre şartlarından tırnakları korur.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437112"/>
            <a:ext cx="214153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2664296" cy="19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tr-TR" sz="4200" smtClean="0">
                <a:effectLst/>
              </a:rPr>
              <a:t>Sağım sistemi yıkanmasında hatalar ve karşılaşılan problemler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 smtClean="0"/>
              <a:t>Sıcak yıkamalarda kullanılan suyun sıcaklığının iyi ayarlanamaması: (45-70°C )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Yıkama suyunun azlığı (kapasite seçimi) 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Doğru yerde doğru dezenfektan seçimi, doğru miktarda kullanımı, asit ve alkalinin doğru yerde kullanılmaması.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Yetersiz </a:t>
            </a:r>
            <a:r>
              <a:rPr lang="tr-TR" sz="2800" dirty="0" err="1" smtClean="0"/>
              <a:t>tirbulans</a:t>
            </a:r>
            <a:r>
              <a:rPr lang="tr-TR" sz="2800" dirty="0" smtClean="0"/>
              <a:t> veya yetersiz akış hızı (2 m/sn), hava enjektörlerinin yanlış çalışması 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Yıkama zamanları (7-12 </a:t>
            </a:r>
            <a:r>
              <a:rPr lang="tr-TR" sz="2800" dirty="0" err="1" smtClean="0"/>
              <a:t>dk</a:t>
            </a:r>
            <a:r>
              <a:rPr lang="tr-TR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Bloke olmuş yıkama başlıkları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Bazı sistemlerdeki ölü noktaların kontrolü</a:t>
            </a: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63" y="265112"/>
            <a:ext cx="8229599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dirty="0" smtClean="0">
                <a:effectLst/>
              </a:rPr>
              <a:t>Hayvan beslenme ürünleri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646238"/>
            <a:ext cx="8640960" cy="52117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>
                <a:latin typeface="Arial" charset="0"/>
              </a:rPr>
              <a:t>Çiftlik hayvanlarından düzenli verim almanın (et, süt, yavru, diğer) ve hastalıklardan korunmanın birinci şartı, hayvanları düzenli, ihtiyaçlarına uygun beslemektir.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>
                <a:latin typeface="Arial" charset="0"/>
              </a:rPr>
              <a:t>Vitaminler ve mineraller biz insanlardan farklı olarak eti ve sütü için beslenen hayvanlara verilmek zorundadır. Çiftlik hayvanlarının vitamin mineral ihtiyacı yemlerin ihtiva ettiğinden çok fazladır ve dışarıdan verilmek zorundadır.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>
                <a:latin typeface="Arial" charset="0"/>
              </a:rPr>
              <a:t>Mineraller; hayvanlar için, hava gibi su gibi bir ihtiyaçtır. Büyümede, performansta, üremede, kemik ve kas oluşumunda, sindirimde, süt ve et üretiminde ve metabolizma için yaşamsal gerekliliktir.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>
                <a:latin typeface="Arial" charset="0"/>
              </a:rPr>
              <a:t>Vitaminlerin, makro minerallerin (</a:t>
            </a:r>
            <a:r>
              <a:rPr lang="tr-TR" sz="2400" dirty="0" err="1" smtClean="0">
                <a:latin typeface="Arial" charset="0"/>
              </a:rPr>
              <a:t>Ca</a:t>
            </a:r>
            <a:r>
              <a:rPr lang="tr-TR" sz="2400" dirty="0" smtClean="0">
                <a:latin typeface="Arial" charset="0"/>
              </a:rPr>
              <a:t>,Mg,P,K,</a:t>
            </a:r>
            <a:r>
              <a:rPr lang="tr-TR" sz="2400" dirty="0" err="1" smtClean="0">
                <a:latin typeface="Arial" charset="0"/>
              </a:rPr>
              <a:t>Na</a:t>
            </a:r>
            <a:r>
              <a:rPr lang="tr-TR" sz="2400" dirty="0" smtClean="0">
                <a:latin typeface="Arial" charset="0"/>
              </a:rPr>
              <a:t>,</a:t>
            </a:r>
            <a:r>
              <a:rPr lang="tr-TR" sz="2400" dirty="0" err="1" smtClean="0">
                <a:latin typeface="Arial" charset="0"/>
              </a:rPr>
              <a:t>Cl</a:t>
            </a:r>
            <a:r>
              <a:rPr lang="tr-TR" sz="2400" dirty="0" smtClean="0">
                <a:latin typeface="Arial" charset="0"/>
              </a:rPr>
              <a:t>,S) Mikro minerallerin (</a:t>
            </a:r>
            <a:r>
              <a:rPr lang="tr-TR" sz="2400" dirty="0" err="1" smtClean="0">
                <a:latin typeface="Arial" charset="0"/>
              </a:rPr>
              <a:t>Co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Cu</a:t>
            </a:r>
            <a:r>
              <a:rPr lang="tr-TR" sz="2400" dirty="0" smtClean="0">
                <a:latin typeface="Arial" charset="0"/>
              </a:rPr>
              <a:t>, I, </a:t>
            </a:r>
            <a:r>
              <a:rPr lang="tr-TR" sz="2400" dirty="0" err="1" smtClean="0">
                <a:latin typeface="Arial" charset="0"/>
              </a:rPr>
              <a:t>Fe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Cr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Mn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Se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Zn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Mo</a:t>
            </a:r>
            <a:r>
              <a:rPr lang="tr-TR" sz="2400" dirty="0" smtClean="0">
                <a:latin typeface="Arial" charset="0"/>
              </a:rPr>
              <a:t>) gerekliliği yapılan bir çok bilimsel çalışma ile kanıtlanmıştır. İz mineral vermenin vücudun savunma(</a:t>
            </a:r>
            <a:r>
              <a:rPr lang="tr-TR" sz="2400" dirty="0" err="1" smtClean="0">
                <a:latin typeface="Arial" charset="0"/>
              </a:rPr>
              <a:t>immun</a:t>
            </a:r>
            <a:r>
              <a:rPr lang="tr-TR" sz="2400" dirty="0" smtClean="0">
                <a:latin typeface="Arial" charset="0"/>
              </a:rPr>
              <a:t>) hücrelerinin sayısını artırdığı hayvanları hastalıklara daha dayanıklı yaptığı en basit kanıtlanabilen bilimsel bir gerçektir.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tr-TR" sz="2400" dirty="0" smtClean="0">
              <a:latin typeface="Arial" charset="0"/>
            </a:endParaRP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r>
              <a:rPr lang="tr-TR" smtClean="0">
                <a:effectLst/>
                <a:latin typeface="Arial" charset="0"/>
              </a:rPr>
              <a:t>Vitamin  Mineral eksikliği</a:t>
            </a:r>
          </a:p>
        </p:txBody>
      </p:sp>
      <p:pic>
        <p:nvPicPr>
          <p:cNvPr id="52228" name="Picture 4" descr="mineral yetersizliği graf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844675"/>
            <a:ext cx="9020175" cy="4143375"/>
          </a:xfrm>
          <a:prstGeom prst="rect">
            <a:avLst/>
          </a:prstGeom>
          <a:noFill/>
        </p:spPr>
      </p:pic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  <a:latin typeface="Arial" charset="0"/>
              </a:rPr>
              <a:t>Vitamin ve Mineralleri </a:t>
            </a:r>
            <a:br>
              <a:rPr lang="tr-TR" sz="4200" smtClean="0">
                <a:effectLst/>
                <a:latin typeface="Arial" charset="0"/>
              </a:rPr>
            </a:br>
            <a:r>
              <a:rPr lang="tr-TR" sz="4200" smtClean="0">
                <a:effectLst/>
                <a:latin typeface="Arial" charset="0"/>
              </a:rPr>
              <a:t>oral yoldan vermenin avantajı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641985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Hayvanlara vitamin ve mineralleri ağızdan vermenin daha yüksek biyolojik </a:t>
            </a:r>
            <a:r>
              <a:rPr lang="tr-TR" sz="2000" dirty="0" err="1" smtClean="0">
                <a:latin typeface="Arial" charset="0"/>
              </a:rPr>
              <a:t>yararlanım</a:t>
            </a:r>
            <a:r>
              <a:rPr lang="tr-TR" sz="2000" dirty="0" smtClean="0">
                <a:latin typeface="Arial" charset="0"/>
              </a:rPr>
              <a:t> sağladığı bilimsel olarak kanıtlanmıştır. Çünkü mineraller sindirim kanalında ön işleme tabi tutulmakta ve ondan sonra emilmektedir.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Özellikle geviş getiren hayvanların başta tuz olmak üzere diğer minerallere ve vitaminlere çok yüksek bir toleransları vardır.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 charset="0"/>
              </a:rPr>
              <a:t>Serbest sistem </a:t>
            </a:r>
            <a:r>
              <a:rPr lang="tr-TR" sz="2000" dirty="0" smtClean="0">
                <a:latin typeface="Arial" charset="0"/>
              </a:rPr>
              <a:t>(yalama blokları ve yalama kovaları ile) vitamin ve mineral madde verme şekli: kendi ihtiyaçlarını en iyi bilen hayvana söz hakkı tanıyan eşsiz bir yöntemdir.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Yemlere veya suya bizzat vitamin, mineral katılması; hayvanlardaki bireysel emilim düzeylerini, bireysel farkları gözetemediğinden mutlaka serbest sistemle desteklenmeye ihtiyacı vardır.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844675"/>
            <a:ext cx="2286000" cy="33845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  <a:latin typeface="Arial" charset="0"/>
              </a:rPr>
              <a:t>Vitamin ve Mineral karışımlarını hangi hassasiyette üretiyoruz ? </a:t>
            </a:r>
          </a:p>
        </p:txBody>
      </p:sp>
      <p:sp>
        <p:nvSpPr>
          <p:cNvPr id="54281" name="Rectangle 9"/>
          <p:cNvSpPr>
            <a:spLocks noGrp="1"/>
          </p:cNvSpPr>
          <p:nvPr>
            <p:ph type="body" sz="half" idx="4294967295"/>
          </p:nvPr>
        </p:nvSpPr>
        <p:spPr>
          <a:xfrm>
            <a:off x="250825" y="4149725"/>
            <a:ext cx="8713788" cy="2519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800" dirty="0" smtClean="0">
                <a:latin typeface="Arial" charset="0"/>
              </a:rPr>
              <a:t>Kendi ithalatını yaptığımız kaliteli hammaddeler, son teknoloji mikro </a:t>
            </a:r>
            <a:r>
              <a:rPr lang="tr-TR" sz="2800" dirty="0" err="1" smtClean="0">
                <a:latin typeface="Arial" charset="0"/>
              </a:rPr>
              <a:t>dozajlama</a:t>
            </a:r>
            <a:r>
              <a:rPr lang="tr-TR" sz="2800" dirty="0" smtClean="0">
                <a:latin typeface="Arial" charset="0"/>
              </a:rPr>
              <a:t> tesisimizde 1 miligram hassasiyette karıştırılmakta ve üretileceği ürüne göre yönlendirilmektedir. </a:t>
            </a:r>
            <a:r>
              <a:rPr lang="tr-TR" sz="2800" dirty="0" err="1" smtClean="0">
                <a:latin typeface="Arial" charset="0"/>
              </a:rPr>
              <a:t>Sistm</a:t>
            </a:r>
            <a:r>
              <a:rPr lang="tr-TR" sz="2800" dirty="0" smtClean="0">
                <a:latin typeface="Arial" charset="0"/>
              </a:rPr>
              <a:t> tamamen bilgisayar kontrollü olup insan hatalarını sıfıra indirmektedir.</a:t>
            </a:r>
          </a:p>
        </p:txBody>
      </p:sp>
      <p:pic>
        <p:nvPicPr>
          <p:cNvPr id="44033" name="Picture 1" descr="D:\broşür\Dezenfektandan sonraki broşürler 2013\eski ürünler broşürü eurotier gibi\60. sayfa yem katkıları genel\DSC0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077" y="1412776"/>
            <a:ext cx="3456384" cy="2592288"/>
          </a:xfrm>
          <a:prstGeom prst="rect">
            <a:avLst/>
          </a:prstGeom>
          <a:noFill/>
        </p:spPr>
      </p:pic>
      <p:pic>
        <p:nvPicPr>
          <p:cNvPr id="44034" name="Picture 2" descr="D:\broşür\Dezenfektandan sonraki broşürler 2013\eski ürünler broşürü eurotier gibi\61 Farm Profotional\DSC06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475040" cy="260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r>
              <a:rPr lang="tr-TR" smtClean="0">
                <a:effectLst/>
                <a:latin typeface="Arial" charset="0"/>
              </a:rPr>
              <a:t>YALAMA BLOKLARI</a:t>
            </a:r>
          </a:p>
        </p:txBody>
      </p:sp>
      <p:sp>
        <p:nvSpPr>
          <p:cNvPr id="563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484784"/>
            <a:ext cx="4690864" cy="5112866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‘Blok’ kavramı </a:t>
            </a:r>
            <a:r>
              <a:rPr lang="tr-TR" sz="2000" dirty="0" err="1" smtClean="0">
                <a:latin typeface="Arial" charset="0"/>
              </a:rPr>
              <a:t>Royal</a:t>
            </a:r>
            <a:r>
              <a:rPr lang="tr-TR" sz="2000" dirty="0" smtClean="0">
                <a:latin typeface="Arial" charset="0"/>
              </a:rPr>
              <a:t> ilaçla başladı.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Hayvan türlerine özgü blok, Vitaminli blok, Fosforlu blok, iyotlu blok üretimini başlattık,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İçerdiği mineraller ve vitaminlerle hayvana fayda sağlayan blok kavramını başlattık. (bizden önce sadece atık kalitesiz tuz ve boya kullanılmakta idi.)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Sağlam hayvanın önünde bitinceye kadar dayanan blok kavramını başlattık.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Blok alanında </a:t>
            </a:r>
            <a:r>
              <a:rPr lang="tr-TR" sz="2000" dirty="0" err="1" smtClean="0">
                <a:latin typeface="Arial" charset="0"/>
              </a:rPr>
              <a:t>Türkiyede</a:t>
            </a:r>
            <a:r>
              <a:rPr lang="tr-TR" sz="2000" dirty="0" smtClean="0">
                <a:latin typeface="Arial" charset="0"/>
              </a:rPr>
              <a:t> pazarın çok önemli bir payına, onlarca ülkede ise pazarın tamamına sahibiz.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tr-TR" sz="2000" dirty="0" smtClean="0">
              <a:latin typeface="Arial" charset="0"/>
            </a:endParaRPr>
          </a:p>
        </p:txBody>
      </p:sp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1412776"/>
            <a:ext cx="4176464" cy="21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665" y="3717032"/>
            <a:ext cx="4170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2275" y="254000"/>
            <a:ext cx="7451725" cy="1143000"/>
          </a:xfrm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  <a:latin typeface="Arial" charset="0"/>
              </a:rPr>
              <a:t>ROYAL YALAMA BLOKLARI</a:t>
            </a:r>
            <a:br>
              <a:rPr lang="tr-TR" sz="4200" smtClean="0">
                <a:effectLst/>
                <a:latin typeface="Arial" charset="0"/>
              </a:rPr>
            </a:br>
            <a:r>
              <a:rPr lang="tr-TR" sz="4200" smtClean="0">
                <a:effectLst/>
                <a:latin typeface="Arial" charset="0"/>
              </a:rPr>
              <a:t>‘Hayvancılığın Mihenk Taşı’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46238"/>
            <a:ext cx="8893175" cy="5211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1800" b="1" dirty="0" smtClean="0">
                <a:latin typeface="Arial" charset="0"/>
              </a:rPr>
              <a:t>Mineral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:</a:t>
            </a:r>
            <a:r>
              <a:rPr lang="tr-TR" sz="1800" dirty="0" smtClean="0">
                <a:latin typeface="Arial" charset="0"/>
              </a:rPr>
              <a:t> Tüm </a:t>
            </a:r>
            <a:r>
              <a:rPr lang="tr-TR" sz="1800" dirty="0" err="1" smtClean="0">
                <a:latin typeface="Arial" charset="0"/>
              </a:rPr>
              <a:t>hayvanalrda</a:t>
            </a:r>
            <a:r>
              <a:rPr lang="tr-TR" sz="1800" dirty="0" smtClean="0">
                <a:latin typeface="Arial" charset="0"/>
              </a:rPr>
              <a:t> kullanılabilen mineral içerikli blok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>
                <a:latin typeface="Arial" charset="0"/>
              </a:rPr>
              <a:t>Calphos</a:t>
            </a:r>
            <a:r>
              <a:rPr lang="tr-TR" sz="1800" b="1" dirty="0" smtClean="0">
                <a:latin typeface="Arial" charset="0"/>
              </a:rPr>
              <a:t>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:</a:t>
            </a:r>
            <a:r>
              <a:rPr lang="tr-TR" sz="1800" dirty="0" smtClean="0">
                <a:latin typeface="Arial" charset="0"/>
              </a:rPr>
              <a:t> Diğer mineraller yanında daha fazla mangan, iyot, Kalsiyum, Fosfor ve ADE vitaminleri içeren ineklere özgü bloktur.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>
                <a:latin typeface="Arial" charset="0"/>
              </a:rPr>
              <a:t>Selco</a:t>
            </a:r>
            <a:r>
              <a:rPr lang="tr-TR" sz="1800" b="1" dirty="0" smtClean="0">
                <a:latin typeface="Arial" charset="0"/>
              </a:rPr>
              <a:t>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:</a:t>
            </a:r>
            <a:r>
              <a:rPr lang="tr-TR" sz="1800" dirty="0" smtClean="0">
                <a:latin typeface="Arial" charset="0"/>
              </a:rPr>
              <a:t> koyun, keçi, kuzu buzağılar için üretilmiştir. Diğer Mineraller yanında daha fazla Selenyum, Kobalt, Çinko, demir ve ADE vitaminleri içeren bloktur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>
                <a:latin typeface="Arial" charset="0"/>
              </a:rPr>
              <a:t>Expert</a:t>
            </a:r>
            <a:r>
              <a:rPr lang="tr-TR" sz="1800" b="1" dirty="0" smtClean="0">
                <a:latin typeface="Arial" charset="0"/>
              </a:rPr>
              <a:t>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:</a:t>
            </a:r>
            <a:r>
              <a:rPr lang="tr-TR" sz="1800" dirty="0" smtClean="0">
                <a:latin typeface="Arial" charset="0"/>
              </a:rPr>
              <a:t> Besi hayvanlarına özgü bloktur. Diğer mineraller yanında sülfür ve amonyum klorür içerir ki besi hayvanlarında ki idrar yolları problemlerinde koruyucudur.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>
                <a:latin typeface="Arial" charset="0"/>
              </a:rPr>
              <a:t>Iode</a:t>
            </a:r>
            <a:r>
              <a:rPr lang="tr-TR" sz="1800" b="1" dirty="0" smtClean="0">
                <a:latin typeface="Arial" charset="0"/>
              </a:rPr>
              <a:t>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:</a:t>
            </a:r>
            <a:r>
              <a:rPr lang="tr-TR" sz="1800" dirty="0" smtClean="0">
                <a:latin typeface="Arial" charset="0"/>
              </a:rPr>
              <a:t> 800 mg/kg gibi yüksek oran iyot, çinko ve diğer mineralleri yeteri kadar içeren koyunlara özgü bloktur. Hayvana iyot vermenin zorunlu olduğu </a:t>
            </a:r>
            <a:r>
              <a:rPr lang="tr-TR" sz="1800" dirty="0" err="1" smtClean="0">
                <a:latin typeface="Arial" charset="0"/>
              </a:rPr>
              <a:t>aktinomikoz</a:t>
            </a:r>
            <a:r>
              <a:rPr lang="tr-TR" sz="1800" dirty="0" smtClean="0">
                <a:latin typeface="Arial" charset="0"/>
              </a:rPr>
              <a:t> (çatlak) gibi hastalıklarda rahatça kullanılabilir.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>
                <a:latin typeface="Arial" charset="0"/>
              </a:rPr>
              <a:t>Hipermag</a:t>
            </a:r>
            <a:r>
              <a:rPr lang="tr-TR" sz="1800" b="1" dirty="0" smtClean="0">
                <a:latin typeface="Arial" charset="0"/>
              </a:rPr>
              <a:t>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:</a:t>
            </a:r>
            <a:r>
              <a:rPr lang="tr-TR" sz="1800" dirty="0" smtClean="0">
                <a:latin typeface="Arial" charset="0"/>
              </a:rPr>
              <a:t> %10 magnezyum içeren bir bloktur.Erken bahar aylarında meradaki hayvanlara yüksek magnezyum ihtiyacı için verilir.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>
                <a:latin typeface="Arial" charset="0"/>
              </a:rPr>
              <a:t>Phosphor</a:t>
            </a:r>
            <a:r>
              <a:rPr lang="tr-TR" sz="1800" b="1" dirty="0" smtClean="0">
                <a:latin typeface="Arial" charset="0"/>
              </a:rPr>
              <a:t>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.</a:t>
            </a:r>
            <a:r>
              <a:rPr lang="tr-TR" sz="1800" dirty="0" smtClean="0">
                <a:latin typeface="Arial" charset="0"/>
              </a:rPr>
              <a:t> %10 fosfor ihtiva eden oldukça zengin mineral içeriğe sahip bir bloktur. Doğum sonrası yüksek </a:t>
            </a:r>
            <a:r>
              <a:rPr lang="tr-TR" sz="1800" dirty="0" err="1" smtClean="0">
                <a:latin typeface="Arial" charset="0"/>
              </a:rPr>
              <a:t>fossfor</a:t>
            </a:r>
            <a:r>
              <a:rPr lang="tr-TR" sz="1800" dirty="0" smtClean="0">
                <a:latin typeface="Arial" charset="0"/>
              </a:rPr>
              <a:t> ihtiyacı olduğu </a:t>
            </a:r>
            <a:r>
              <a:rPr lang="tr-TR" sz="1800" dirty="0" err="1" smtClean="0">
                <a:latin typeface="Arial" charset="0"/>
              </a:rPr>
              <a:t>zamanalrda</a:t>
            </a:r>
            <a:r>
              <a:rPr lang="tr-TR" sz="1800" dirty="0" smtClean="0">
                <a:latin typeface="Arial" charset="0"/>
              </a:rPr>
              <a:t> kullanılır.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>
                <a:latin typeface="Arial" charset="0"/>
              </a:rPr>
              <a:t>Pure</a:t>
            </a:r>
            <a:r>
              <a:rPr lang="tr-TR" sz="1800" b="1" dirty="0" smtClean="0">
                <a:latin typeface="Arial" charset="0"/>
              </a:rPr>
              <a:t> Salt </a:t>
            </a:r>
            <a:r>
              <a:rPr lang="tr-TR" sz="1800" b="1" dirty="0" err="1" smtClean="0">
                <a:latin typeface="Arial" charset="0"/>
              </a:rPr>
              <a:t>block</a:t>
            </a:r>
            <a:r>
              <a:rPr lang="tr-TR" sz="1800" b="1" dirty="0" smtClean="0">
                <a:latin typeface="Arial" charset="0"/>
              </a:rPr>
              <a:t> :</a:t>
            </a:r>
            <a:r>
              <a:rPr lang="tr-TR" sz="1800" dirty="0" smtClean="0">
                <a:latin typeface="Arial" charset="0"/>
              </a:rPr>
              <a:t> kendi yemini kendi fabrikasında üreten büyük işletmelere özgü bir bloktur sadece tuz içerir. Beyaz renklidir.  Pazardaki kırmızı </a:t>
            </a:r>
            <a:r>
              <a:rPr lang="tr-TR" sz="1800" dirty="0" err="1" smtClean="0">
                <a:latin typeface="Arial" charset="0"/>
              </a:rPr>
              <a:t>renli</a:t>
            </a:r>
            <a:r>
              <a:rPr lang="tr-TR" sz="1800" dirty="0" smtClean="0">
                <a:latin typeface="Arial" charset="0"/>
              </a:rPr>
              <a:t> ancak yasal kontrolden kaçmak için tuz yazan bloklara karşı dikkatli olunmalıdır.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>
                <a:latin typeface="Arial" charset="0"/>
              </a:rPr>
              <a:t>Müşteri blokları:</a:t>
            </a:r>
            <a:r>
              <a:rPr lang="tr-TR" sz="1800" dirty="0" smtClean="0">
                <a:latin typeface="Arial" charset="0"/>
              </a:rPr>
              <a:t> 1000 den fazla müşteriye özgü </a:t>
            </a:r>
            <a:r>
              <a:rPr lang="tr-TR" sz="1800" dirty="0" err="1" smtClean="0">
                <a:latin typeface="Arial" charset="0"/>
              </a:rPr>
              <a:t>formulasyonda</a:t>
            </a:r>
            <a:r>
              <a:rPr lang="tr-TR" sz="1800" dirty="0" smtClean="0">
                <a:latin typeface="Arial" charset="0"/>
              </a:rPr>
              <a:t> blok üretimi vardır.</a:t>
            </a:r>
          </a:p>
          <a:p>
            <a:pPr>
              <a:lnSpc>
                <a:spcPct val="80000"/>
              </a:lnSpc>
            </a:pPr>
            <a:r>
              <a:rPr lang="tr-TR" sz="1800" dirty="0" smtClean="0">
                <a:latin typeface="Arial" charset="0"/>
              </a:rPr>
              <a:t>At blokları: aromalı ve sarımsaklı sinek kovar etkili</a:t>
            </a:r>
          </a:p>
        </p:txBody>
      </p:sp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" name="Picture 1" descr="D:\yalama taşı resimleri\hayvanlı\000_0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8348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851275" y="254000"/>
            <a:ext cx="4835525" cy="1143000"/>
          </a:xfrm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  <a:latin typeface="Arial" charset="0"/>
              </a:rPr>
              <a:t>YALAMA KOVASI</a:t>
            </a:r>
            <a:br>
              <a:rPr lang="tr-TR" sz="4200" smtClean="0">
                <a:effectLst/>
                <a:latin typeface="Arial" charset="0"/>
              </a:rPr>
            </a:br>
            <a:r>
              <a:rPr lang="tr-TR" sz="4200" smtClean="0">
                <a:effectLst/>
                <a:latin typeface="Arial" charset="0"/>
              </a:rPr>
              <a:t>Vitamolix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844675"/>
            <a:ext cx="8964612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Vitamin, Mineral, Organik Mineral, Protein ve enerji içerikli yalama kovasıdır.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Vitamin ve mineral eksikliğine bağlı sorunların çözümünde etkindir.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Zengin besleyici içeriktedir.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Rumen </a:t>
            </a:r>
            <a:r>
              <a:rPr lang="tr-TR" sz="2800" dirty="0" err="1" smtClean="0">
                <a:latin typeface="Arial" charset="0"/>
              </a:rPr>
              <a:t>mikroflorasında</a:t>
            </a:r>
            <a:r>
              <a:rPr lang="tr-TR" sz="2800" dirty="0" smtClean="0">
                <a:latin typeface="Arial" charset="0"/>
              </a:rPr>
              <a:t> artış sağlar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Rumen </a:t>
            </a:r>
            <a:r>
              <a:rPr lang="tr-TR" sz="2800" dirty="0" err="1" smtClean="0">
                <a:latin typeface="Arial" charset="0"/>
              </a:rPr>
              <a:t>Ph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sını</a:t>
            </a:r>
            <a:r>
              <a:rPr lang="tr-TR" sz="2800" dirty="0" smtClean="0">
                <a:latin typeface="Arial" charset="0"/>
              </a:rPr>
              <a:t> korur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Salya içeriğini artırır.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Yem tüketimini ve sindirme </a:t>
            </a:r>
            <a:r>
              <a:rPr lang="tr-TR" sz="2800" dirty="0" err="1" smtClean="0">
                <a:latin typeface="Arial" charset="0"/>
              </a:rPr>
              <a:t>kapasinesini</a:t>
            </a:r>
            <a:r>
              <a:rPr lang="tr-TR" sz="2800" dirty="0" smtClean="0">
                <a:latin typeface="Arial" charset="0"/>
              </a:rPr>
              <a:t> artırır.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Et ve süt üretiminde belirgin artış sağlar.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Diğer bloklardan farklı olarak içeriğinde tutturucu, bağlayıcı vs içermez içeriği sadece besleyici maddelerden oluşur. </a:t>
            </a:r>
            <a:r>
              <a:rPr lang="tr-TR" sz="2800" b="1" dirty="0" err="1" smtClean="0">
                <a:latin typeface="Arial" charset="0"/>
              </a:rPr>
              <a:t>Menthollü</a:t>
            </a:r>
            <a:r>
              <a:rPr lang="tr-TR" sz="2800" b="1" dirty="0" smtClean="0">
                <a:latin typeface="Arial" charset="0"/>
              </a:rPr>
              <a:t>, </a:t>
            </a:r>
            <a:r>
              <a:rPr lang="tr-TR" sz="2800" b="1" dirty="0" err="1" smtClean="0">
                <a:latin typeface="Arial" charset="0"/>
              </a:rPr>
              <a:t>fly</a:t>
            </a:r>
            <a:r>
              <a:rPr lang="tr-TR" sz="2800" b="1" dirty="0" smtClean="0">
                <a:latin typeface="Arial" charset="0"/>
              </a:rPr>
              <a:t> </a:t>
            </a:r>
            <a:r>
              <a:rPr lang="tr-TR" sz="2800" b="1" dirty="0" err="1" smtClean="0">
                <a:latin typeface="Arial" charset="0"/>
              </a:rPr>
              <a:t>control</a:t>
            </a:r>
            <a:endParaRPr lang="tr-TR" sz="2800" b="1" dirty="0" smtClean="0">
              <a:latin typeface="Arial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907703" cy="14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4234" y="214291"/>
            <a:ext cx="8465484" cy="97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MASTİTİS NEDİR VE ANALİZİ                      </a:t>
            </a:r>
            <a:endParaRPr lang="tr-T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2 Metin Yer Tutucusu"/>
          <p:cNvSpPr>
            <a:spLocks noGrp="1"/>
          </p:cNvSpPr>
          <p:nvPr>
            <p:ph type="subTitle" idx="1"/>
          </p:nvPr>
        </p:nvSpPr>
        <p:spPr>
          <a:xfrm>
            <a:off x="571500" y="1412875"/>
            <a:ext cx="8180388" cy="1071563"/>
          </a:xfrm>
        </p:spPr>
        <p:txBody>
          <a:bodyPr anchor="ctr"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66"/>
              </a:buClr>
              <a:buFont typeface="Arial" charset="0"/>
              <a:buChar char="•"/>
            </a:pPr>
            <a:r>
              <a:rPr lang="tr-TR" sz="2400" b="1" dirty="0" smtClean="0">
                <a:latin typeface="Arial" charset="0"/>
                <a:cs typeface="Arial" charset="0"/>
              </a:rPr>
              <a:t>MEMENİN YANGILANMASIDIR</a:t>
            </a:r>
            <a:r>
              <a:rPr lang="tr-TR" sz="2400" dirty="0" smtClean="0">
                <a:latin typeface="Arial" charset="0"/>
                <a:cs typeface="Arial" charset="0"/>
              </a:rPr>
              <a:t>: Büyük çoğunlukla mikropların meme başı deliğinden girerek memeyi istila etmeleri neticesinde olur.</a:t>
            </a:r>
          </a:p>
        </p:txBody>
      </p:sp>
      <p:graphicFrame>
        <p:nvGraphicFramePr>
          <p:cNvPr id="18435" name="6 Grafik"/>
          <p:cNvGraphicFramePr>
            <a:graphicFrameLocks/>
          </p:cNvGraphicFramePr>
          <p:nvPr/>
        </p:nvGraphicFramePr>
        <p:xfrm>
          <a:off x="663575" y="2806700"/>
          <a:ext cx="8245475" cy="3911600"/>
        </p:xfrm>
        <a:graphic>
          <a:graphicData uri="http://schemas.openxmlformats.org/presentationml/2006/ole">
            <p:oleObj spid="_x0000_s18435" r:id="rId3" imgW="8242506" imgH="3913971" progId="Excel.Sheet.8">
              <p:embed/>
            </p:oleObj>
          </a:graphicData>
        </a:graphic>
      </p:graphicFrame>
      <p:pic>
        <p:nvPicPr>
          <p:cNvPr id="18438" name="Picture 6" descr="Royal İlaç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r>
              <a:rPr lang="tr-TR" dirty="0" err="1" smtClean="0">
                <a:effectLst/>
                <a:latin typeface="Arial" charset="0"/>
              </a:rPr>
              <a:t>Royal</a:t>
            </a:r>
            <a:r>
              <a:rPr lang="tr-TR" dirty="0" smtClean="0">
                <a:effectLst/>
                <a:latin typeface="Arial" charset="0"/>
              </a:rPr>
              <a:t> Yem katkıları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46238"/>
            <a:ext cx="8964612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400" b="1" dirty="0" err="1" smtClean="0"/>
              <a:t>Royal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Farm</a:t>
            </a:r>
            <a:r>
              <a:rPr lang="tr-TR" sz="2400" b="1" dirty="0" smtClean="0"/>
              <a:t> Professional:  </a:t>
            </a:r>
            <a:r>
              <a:rPr lang="tr-TR" sz="2400" dirty="0" smtClean="0"/>
              <a:t>Kendi yemini kendi yapan işletmelere özel maya dolgu maddeli yüksek mineral ve vitamin içeriğe sahip süt besi kombine </a:t>
            </a:r>
            <a:r>
              <a:rPr lang="tr-TR" sz="2400" dirty="0" err="1" smtClean="0"/>
              <a:t>premikstir</a:t>
            </a:r>
            <a:r>
              <a:rPr lang="tr-TR" sz="2400" dirty="0" smtClean="0"/>
              <a:t>. (tona 5 kg)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400" b="1" dirty="0" err="1" smtClean="0"/>
              <a:t>Royal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Dairy</a:t>
            </a:r>
            <a:r>
              <a:rPr lang="tr-TR" sz="2400" b="1" dirty="0" smtClean="0"/>
              <a:t> VM</a:t>
            </a:r>
            <a:r>
              <a:rPr lang="tr-TR" sz="2400" dirty="0" smtClean="0"/>
              <a:t>: Yem fabrikaları veya kendi yemini kendi yapan işletmeler için </a:t>
            </a:r>
            <a:r>
              <a:rPr lang="tr-TR" sz="2400" dirty="0" err="1" smtClean="0"/>
              <a:t>konsatre</a:t>
            </a:r>
            <a:r>
              <a:rPr lang="tr-TR" sz="2400" dirty="0" smtClean="0"/>
              <a:t> süt yemi </a:t>
            </a:r>
            <a:r>
              <a:rPr lang="tr-TR" sz="2400" dirty="0" err="1" smtClean="0"/>
              <a:t>premiksi</a:t>
            </a:r>
            <a:r>
              <a:rPr lang="tr-TR" sz="2400" dirty="0" smtClean="0"/>
              <a:t> (tona 1 kg)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400" b="1" dirty="0" err="1" smtClean="0"/>
              <a:t>Royal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Beefy</a:t>
            </a:r>
            <a:r>
              <a:rPr lang="tr-TR" sz="2400" b="1" dirty="0" smtClean="0"/>
              <a:t> VM:</a:t>
            </a:r>
            <a:r>
              <a:rPr lang="tr-TR" sz="2400" dirty="0" smtClean="0"/>
              <a:t> Yem fabrikaları veya kendi yemini kendi yapan işletmeler için </a:t>
            </a:r>
            <a:r>
              <a:rPr lang="tr-TR" sz="2400" dirty="0" err="1" smtClean="0"/>
              <a:t>konsatre</a:t>
            </a:r>
            <a:r>
              <a:rPr lang="tr-TR" sz="2400" dirty="0" smtClean="0"/>
              <a:t> besi yemi </a:t>
            </a:r>
            <a:r>
              <a:rPr lang="tr-TR" sz="2400" dirty="0" err="1" smtClean="0"/>
              <a:t>premiksi</a:t>
            </a:r>
            <a:r>
              <a:rPr lang="tr-TR" sz="2400" dirty="0" smtClean="0"/>
              <a:t> (tona 1 kg)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400" b="1" dirty="0" err="1" smtClean="0"/>
              <a:t>Biotin</a:t>
            </a:r>
            <a:r>
              <a:rPr lang="tr-TR" sz="2400" b="1" dirty="0" smtClean="0"/>
              <a:t>, maya ilaveli yem katkıları: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400" b="1" dirty="0" err="1" smtClean="0"/>
              <a:t>Royvimin</a:t>
            </a:r>
            <a:r>
              <a:rPr lang="tr-TR" sz="2400" b="1" dirty="0" smtClean="0"/>
              <a:t> B Forte:</a:t>
            </a:r>
            <a:r>
              <a:rPr lang="tr-TR" sz="2400" dirty="0" smtClean="0"/>
              <a:t> Besi, süt kombine yem katkısı (100 kg yeme 1 kg)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400" b="1" dirty="0" err="1" smtClean="0"/>
              <a:t>Royvimin</a:t>
            </a:r>
            <a:r>
              <a:rPr lang="tr-TR" sz="2400" b="1" dirty="0" smtClean="0"/>
              <a:t> D Forte:</a:t>
            </a:r>
            <a:r>
              <a:rPr lang="tr-TR" sz="2400" dirty="0" smtClean="0"/>
              <a:t> Süt yem katkısı (100 kg yeme 1 kg)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400" b="1" dirty="0" err="1" smtClean="0"/>
              <a:t>Euromix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Myvit</a:t>
            </a:r>
            <a:r>
              <a:rPr lang="tr-TR" sz="2400" b="1" dirty="0" smtClean="0"/>
              <a:t>:</a:t>
            </a:r>
            <a:r>
              <a:rPr lang="tr-TR" sz="2400" dirty="0" smtClean="0"/>
              <a:t> besi süt kombine (100 kg yeme 1 kg)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tr-TR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tr-TR" sz="2400" dirty="0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913" y="254000"/>
            <a:ext cx="7354887" cy="1143000"/>
          </a:xfrm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</a:rPr>
              <a:t>Kuzu, Buzağı büyütme faktörü </a:t>
            </a:r>
            <a:br>
              <a:rPr lang="tr-TR" sz="4200" smtClean="0">
                <a:effectLst/>
              </a:rPr>
            </a:br>
            <a:r>
              <a:rPr lang="tr-TR" sz="4200" smtClean="0">
                <a:effectLst/>
              </a:rPr>
              <a:t>Calformin XL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dirty="0" smtClean="0"/>
              <a:t>Kuzu ve buzağıların ihtiyaç duyduğu tüm vitamin ve mineraller yanında ilave </a:t>
            </a:r>
            <a:r>
              <a:rPr lang="tr-TR" dirty="0" err="1" smtClean="0"/>
              <a:t>biotin</a:t>
            </a:r>
            <a:r>
              <a:rPr lang="tr-TR" dirty="0" smtClean="0"/>
              <a:t>, organik selenyum, organik çinko, maya kültürü ve hücre duvarı içeren, suda, sütte ve mayada eriyebilen konsantre buzağı büyütme faktörüdür. Yem ile de verilebilir. 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İlk 1-2 ay buzağı başına 5 gram yeterlidir.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84952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Karaciğer Koruyucu</a:t>
            </a:r>
            <a:br>
              <a:rPr lang="tr-TR" dirty="0" smtClean="0"/>
            </a:br>
            <a:r>
              <a:rPr lang="tr-TR" dirty="0" err="1" smtClean="0"/>
              <a:t>Hepatica</a:t>
            </a:r>
            <a:r>
              <a:rPr lang="tr-TR" dirty="0" smtClean="0"/>
              <a:t> 33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5482952" cy="2304256"/>
          </a:xfrm>
        </p:spPr>
        <p:txBody>
          <a:bodyPr/>
          <a:lstStyle/>
          <a:p>
            <a:pPr>
              <a:buNone/>
            </a:pPr>
            <a:r>
              <a:rPr lang="tr-TR" sz="1900" dirty="0" smtClean="0"/>
              <a:t>Doğumdan sonra artan enerji ihtiyacına bağlı olarak mobilize olan vücut yağlarının ve </a:t>
            </a:r>
            <a:r>
              <a:rPr lang="tr-TR" sz="1900" dirty="0" err="1" smtClean="0"/>
              <a:t>Trigiliseridlerin</a:t>
            </a:r>
            <a:r>
              <a:rPr lang="tr-TR" sz="1900" dirty="0" smtClean="0"/>
              <a:t> daha düşük </a:t>
            </a:r>
            <a:r>
              <a:rPr lang="tr-TR" sz="1900" dirty="0" err="1" smtClean="0"/>
              <a:t>dansiteli</a:t>
            </a:r>
            <a:r>
              <a:rPr lang="tr-TR" sz="1900" dirty="0" smtClean="0"/>
              <a:t> </a:t>
            </a:r>
            <a:r>
              <a:rPr lang="tr-TR" sz="1900" dirty="0" err="1" smtClean="0"/>
              <a:t>Lipoproteinlere</a:t>
            </a:r>
            <a:r>
              <a:rPr lang="tr-TR" sz="1900" dirty="0" smtClean="0"/>
              <a:t> dönüşümünü karaciğerin yetiştirememesi sonucu olur. oluşumundaki en önemli neden </a:t>
            </a:r>
            <a:r>
              <a:rPr lang="tr-TR" sz="1900" dirty="0" err="1" smtClean="0"/>
              <a:t>laktasyon</a:t>
            </a:r>
            <a:r>
              <a:rPr lang="tr-TR" sz="1900" dirty="0" smtClean="0"/>
              <a:t> döneminde artan enerji ihtiyacının alınan besinlerle karşılanamamasıdır.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539552" y="3861048"/>
            <a:ext cx="8147248" cy="2736304"/>
          </a:xfrm>
        </p:spPr>
        <p:txBody>
          <a:bodyPr/>
          <a:lstStyle/>
          <a:p>
            <a:pPr>
              <a:buNone/>
            </a:pPr>
            <a:r>
              <a:rPr lang="tr-TR" sz="1400" dirty="0" smtClean="0"/>
              <a:t>Klinik araştırmalar, </a:t>
            </a:r>
          </a:p>
          <a:p>
            <a:r>
              <a:rPr lang="tr-TR" sz="1400" dirty="0" smtClean="0"/>
              <a:t>B vitaminlerin yanında diğer vitaminlerin, </a:t>
            </a:r>
          </a:p>
          <a:p>
            <a:r>
              <a:rPr lang="tr-TR" sz="1400" dirty="0" smtClean="0"/>
              <a:t>bazı amino asitlerin, (</a:t>
            </a:r>
            <a:r>
              <a:rPr lang="tr-TR" sz="1400" dirty="0" err="1" smtClean="0"/>
              <a:t>fosfolipit</a:t>
            </a:r>
            <a:r>
              <a:rPr lang="tr-TR" sz="1400" dirty="0" smtClean="0"/>
              <a:t> ve </a:t>
            </a:r>
            <a:r>
              <a:rPr lang="tr-TR" sz="1400" dirty="0" err="1" smtClean="0"/>
              <a:t>lipoprotein</a:t>
            </a:r>
            <a:r>
              <a:rPr lang="tr-TR" sz="1400" dirty="0" smtClean="0"/>
              <a:t> sentezi)</a:t>
            </a:r>
          </a:p>
          <a:p>
            <a:r>
              <a:rPr lang="tr-TR" sz="1400" dirty="0" smtClean="0"/>
              <a:t>iz elementlerin, </a:t>
            </a:r>
          </a:p>
          <a:p>
            <a:r>
              <a:rPr lang="tr-TR" sz="1400" dirty="0" smtClean="0"/>
              <a:t>kolin </a:t>
            </a:r>
            <a:r>
              <a:rPr lang="tr-TR" sz="1400" dirty="0" err="1" smtClean="0"/>
              <a:t>klorid</a:t>
            </a:r>
            <a:r>
              <a:rPr lang="tr-TR" sz="1400" dirty="0" smtClean="0"/>
              <a:t>,  </a:t>
            </a:r>
            <a:r>
              <a:rPr lang="tr-TR" sz="1400" dirty="0" err="1" smtClean="0"/>
              <a:t>betain</a:t>
            </a:r>
            <a:r>
              <a:rPr lang="tr-TR" sz="1400" dirty="0" smtClean="0"/>
              <a:t>,  (metil grubu vererek </a:t>
            </a:r>
            <a:r>
              <a:rPr lang="tr-TR" sz="1400" dirty="0" err="1" smtClean="0"/>
              <a:t>lipoprotein</a:t>
            </a:r>
            <a:r>
              <a:rPr lang="tr-TR" sz="1400" dirty="0" smtClean="0"/>
              <a:t> sentezini teşvik eder)</a:t>
            </a:r>
          </a:p>
          <a:p>
            <a:r>
              <a:rPr lang="tr-TR" sz="1400" dirty="0" smtClean="0"/>
              <a:t>b-</a:t>
            </a:r>
            <a:r>
              <a:rPr lang="tr-TR" sz="1400" dirty="0" err="1" smtClean="0"/>
              <a:t>karoten</a:t>
            </a:r>
            <a:r>
              <a:rPr lang="tr-TR" sz="1400" dirty="0" smtClean="0"/>
              <a:t> gibi bazı vitamin benzeri maddelerin; karaciğeri koruyucu bir etkiye sahip olduklarını ve karaciğer </a:t>
            </a:r>
            <a:r>
              <a:rPr lang="tr-TR" sz="1400" dirty="0" err="1" smtClean="0"/>
              <a:t>parenkiminin</a:t>
            </a:r>
            <a:r>
              <a:rPr lang="tr-TR" sz="1400" dirty="0" smtClean="0"/>
              <a:t> onarımını hızlandırdıklarını göstermiştir.</a:t>
            </a:r>
          </a:p>
          <a:p>
            <a:r>
              <a:rPr lang="tr-TR" sz="1400" dirty="0" smtClean="0"/>
              <a:t> İçeriğindeki etken maddeler ile  yüksek düzeyde karaciğer koruyu özellik gösterir. </a:t>
            </a:r>
          </a:p>
          <a:p>
            <a:r>
              <a:rPr lang="tr-TR" sz="1400" dirty="0" smtClean="0"/>
              <a:t> Düzenli kullanıldığında hayvanları 'Karaciğer </a:t>
            </a:r>
            <a:r>
              <a:rPr lang="tr-TR" sz="1400" dirty="0" err="1" smtClean="0"/>
              <a:t>koması'na</a:t>
            </a:r>
            <a:r>
              <a:rPr lang="tr-TR" sz="1400" dirty="0" smtClean="0"/>
              <a:t> karşı </a:t>
            </a:r>
            <a:r>
              <a:rPr lang="tr-TR" sz="1400" dirty="0" err="1" smtClean="0"/>
              <a:t>korurur</a:t>
            </a:r>
            <a:endParaRPr lang="tr-TR" sz="1400" dirty="0" smtClean="0"/>
          </a:p>
          <a:p>
            <a:r>
              <a:rPr lang="tr-TR" sz="1400" dirty="0" smtClean="0"/>
              <a:t> İyi derecede toksin bağlayıcıdır böylece; karaciğerin yükünü hafifletir, yeniden yapılanmasına katkı sağlar. Toplam 33 çeşit maddeden oluşmaktadır.</a:t>
            </a:r>
          </a:p>
          <a:p>
            <a:r>
              <a:rPr lang="tr-TR" sz="1400" dirty="0" err="1" smtClean="0"/>
              <a:t>periparturient</a:t>
            </a:r>
            <a:r>
              <a:rPr lang="tr-TR" sz="1400" dirty="0" smtClean="0"/>
              <a:t> dönemde verilmeli 3-4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485" y="1484785"/>
            <a:ext cx="285307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</a:rPr>
              <a:t>Rovita </a:t>
            </a:r>
            <a:br>
              <a:rPr lang="tr-TR" sz="4200" smtClean="0">
                <a:effectLst/>
              </a:rPr>
            </a:br>
            <a:r>
              <a:rPr lang="tr-TR" sz="4200" smtClean="0">
                <a:effectLst/>
              </a:rPr>
              <a:t>Buzağı pastaları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 smtClean="0"/>
              <a:t>Buzağılar için vitaminler, mineraller ve/veya savunma sistemini geliştiriciler; bazı durumlarda (yeni doğma, ishal vs gibi) acilen verilmesi (emilmesi) gerekli olabilir. </a:t>
            </a:r>
            <a:r>
              <a:rPr lang="tr-TR" sz="2800" dirty="0" err="1" smtClean="0"/>
              <a:t>Rovita</a:t>
            </a:r>
            <a:r>
              <a:rPr lang="tr-TR" sz="2800" dirty="0" smtClean="0"/>
              <a:t> buzağı besleme şırıngaları böyle durumlar için emilimi son derece yüksek zengin </a:t>
            </a:r>
            <a:r>
              <a:rPr lang="tr-TR" sz="2800" dirty="0" err="1" smtClean="0"/>
              <a:t>formulasyondadır</a:t>
            </a:r>
            <a:r>
              <a:rPr lang="tr-TR" sz="28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İçerdiği </a:t>
            </a:r>
            <a:r>
              <a:rPr lang="tr-TR" sz="2800" dirty="0" err="1" smtClean="0"/>
              <a:t>immun</a:t>
            </a:r>
            <a:r>
              <a:rPr lang="tr-TR" sz="2800" dirty="0" smtClean="0"/>
              <a:t> </a:t>
            </a:r>
            <a:r>
              <a:rPr lang="tr-TR" sz="2800" dirty="0" err="1" smtClean="0"/>
              <a:t>globulin</a:t>
            </a:r>
            <a:r>
              <a:rPr lang="tr-TR" sz="2800" dirty="0" smtClean="0"/>
              <a:t> </a:t>
            </a:r>
            <a:r>
              <a:rPr lang="tr-TR" sz="2800" dirty="0" err="1" smtClean="0"/>
              <a:t>Yolk</a:t>
            </a:r>
            <a:r>
              <a:rPr lang="tr-TR" sz="2800" dirty="0" smtClean="0"/>
              <a:t> (</a:t>
            </a:r>
            <a:r>
              <a:rPr lang="tr-TR" sz="2800" dirty="0" err="1" smtClean="0"/>
              <a:t>IgY</a:t>
            </a:r>
            <a:r>
              <a:rPr lang="tr-TR" sz="2800" dirty="0" smtClean="0"/>
              <a:t>) özel aşılanmış tavuklardan alınan yumurtalardan elde edilmiştir.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Yeni doğanlar için acil destek iken, ishal olanlar için acil elektrolit, gelişmekte olan hayvanlar için ise geliştirici özelliktedir.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049411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</a:rPr>
              <a:t>Rovita Buzağı pastaları</a:t>
            </a:r>
            <a:br>
              <a:rPr lang="tr-TR" sz="4200" smtClean="0">
                <a:effectLst/>
              </a:rPr>
            </a:br>
            <a:r>
              <a:rPr lang="tr-TR" sz="4200" smtClean="0">
                <a:effectLst/>
              </a:rPr>
              <a:t>Çeşitleri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 dirty="0" err="1" smtClean="0"/>
              <a:t>Rovita</a:t>
            </a:r>
            <a:r>
              <a:rPr lang="tr-TR" sz="2400" b="1" dirty="0" smtClean="0"/>
              <a:t> New </a:t>
            </a:r>
            <a:r>
              <a:rPr lang="tr-TR" sz="2400" b="1" dirty="0" err="1" smtClean="0"/>
              <a:t>Born</a:t>
            </a:r>
            <a:r>
              <a:rPr lang="tr-TR" sz="2400" b="1" dirty="0" smtClean="0"/>
              <a:t>:</a:t>
            </a:r>
            <a:r>
              <a:rPr lang="tr-TR" sz="2400" dirty="0" smtClean="0"/>
              <a:t> Yeni doğan buzağılar için doğumu takiben ilk 18 saatte acilen kullanılması gereken vitamin, organik mineral, enerji protein ve </a:t>
            </a:r>
            <a:r>
              <a:rPr lang="tr-TR" sz="2400" dirty="0" err="1" smtClean="0"/>
              <a:t>immun</a:t>
            </a:r>
            <a:r>
              <a:rPr lang="tr-TR" sz="2400" dirty="0" smtClean="0"/>
              <a:t> </a:t>
            </a:r>
            <a:r>
              <a:rPr lang="tr-TR" sz="2400" dirty="0" err="1" smtClean="0"/>
              <a:t>globulince</a:t>
            </a:r>
            <a:r>
              <a:rPr lang="tr-TR" sz="2400" dirty="0" smtClean="0"/>
              <a:t> zengin, bağışıklık sitemini destekleyen tamamlayıcı beslenme katkısıdır. Mineralleri </a:t>
            </a:r>
            <a:r>
              <a:rPr lang="tr-TR" sz="2400" dirty="0" err="1" smtClean="0"/>
              <a:t>Glisin</a:t>
            </a:r>
            <a:r>
              <a:rPr lang="tr-TR" sz="2400" dirty="0" smtClean="0"/>
              <a:t> </a:t>
            </a:r>
            <a:r>
              <a:rPr lang="tr-TR" sz="2400" dirty="0" err="1" smtClean="0"/>
              <a:t>şelatlıdır</a:t>
            </a:r>
            <a:r>
              <a:rPr lang="tr-TR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tr-TR" sz="2400" b="1" dirty="0" err="1" smtClean="0"/>
              <a:t>Rovita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roto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corono</a:t>
            </a:r>
            <a:r>
              <a:rPr lang="tr-TR" sz="2400" b="1" dirty="0" smtClean="0"/>
              <a:t>: virüs </a:t>
            </a:r>
            <a:r>
              <a:rPr lang="tr-TR" sz="2400" b="1" dirty="0" err="1" smtClean="0"/>
              <a:t>kaynaklıishal</a:t>
            </a:r>
            <a:r>
              <a:rPr lang="tr-TR" sz="2400" b="1" dirty="0" smtClean="0"/>
              <a:t> vakalarında antibiyotikler tamamen etkisizdir </a:t>
            </a:r>
            <a:r>
              <a:rPr lang="tr-TR" sz="2400" dirty="0" smtClean="0"/>
              <a:t>Bu tip ishal vakalarında yapılacak en önemli şey </a:t>
            </a:r>
            <a:r>
              <a:rPr lang="tr-TR" sz="2400" b="1" dirty="0" err="1" smtClean="0"/>
              <a:t>immunglobulinle</a:t>
            </a:r>
            <a:r>
              <a:rPr lang="tr-TR" sz="2400" b="1" dirty="0" smtClean="0"/>
              <a:t>, vitaminlerle, minerallerle  </a:t>
            </a:r>
            <a:r>
              <a:rPr lang="tr-TR" sz="2400" dirty="0" smtClean="0"/>
              <a:t>vücudun savunma sistemini güçlendirmek ve buzağının kaybettiği elektrolitleri geri vermektir.</a:t>
            </a:r>
          </a:p>
          <a:p>
            <a:pPr>
              <a:lnSpc>
                <a:spcPct val="80000"/>
              </a:lnSpc>
            </a:pPr>
            <a:r>
              <a:rPr lang="tr-TR" sz="2400" b="1" dirty="0" err="1" smtClean="0"/>
              <a:t>Rovita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Conditioner</a:t>
            </a:r>
            <a:r>
              <a:rPr lang="tr-TR" sz="2400" b="1" dirty="0" smtClean="0"/>
              <a:t>:</a:t>
            </a:r>
            <a:r>
              <a:rPr lang="tr-TR" sz="2400" dirty="0" smtClean="0"/>
              <a:t> Buzağılar için ilk 6 ay kullanılan ADE vitamini yanında diğer vitaminler ve organik mineraller ihtiva eden, buzağıya aylık olarak verilmesi gereken, tamamlayıcı beslenme katkısıdır.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049411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4200" smtClean="0">
                <a:effectLst/>
              </a:rPr>
              <a:t>Silaj Katkıları</a:t>
            </a:r>
            <a:br>
              <a:rPr lang="tr-TR" sz="4200" smtClean="0">
                <a:effectLst/>
              </a:rPr>
            </a:br>
            <a:r>
              <a:rPr lang="tr-TR" sz="4200" smtClean="0">
                <a:effectLst/>
              </a:rPr>
              <a:t>Silamix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smtClean="0"/>
              <a:t>Silaj hayvancılığın en temel vazgeçilmez kaba yemidir.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800" smtClean="0"/>
              <a:t>Silamix silajın yapımı esnasında tona 0,5-2 kg arasında katılan ve silajın ısınmadan, bozulmadan, küf, aflatoksin oluşmadan oluşmasını sağlayan katkıdır.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800" smtClean="0"/>
              <a:t>Gıda koruyucu Potasyum sorbat, sodyum bezoat ve sodyum metabisülfüt içeriklidir.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800" smtClean="0"/>
              <a:t>İnokulantların kullanım zorluğu verimliliği sorunlarından dolayı avrupada kullanımı neredeyse terkedilmiştir. </a:t>
            </a: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r>
              <a:rPr lang="tr-TR" dirty="0" err="1" smtClean="0">
                <a:effectLst/>
              </a:rPr>
              <a:t>Royal</a:t>
            </a:r>
            <a:r>
              <a:rPr lang="tr-TR" dirty="0" smtClean="0">
                <a:effectLst/>
              </a:rPr>
              <a:t> İlaç nasıl bir firmadır ?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46238"/>
            <a:ext cx="8785225" cy="495141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err="1" smtClean="0"/>
              <a:t>Royal</a:t>
            </a:r>
            <a:r>
              <a:rPr lang="tr-TR" sz="2400" dirty="0" smtClean="0"/>
              <a:t> ilaç, son teknolojik ekipmanlarla üretim yapan, bilime ve teknolojiye önem veren uluslar arası </a:t>
            </a:r>
            <a:r>
              <a:rPr lang="tr-TR" sz="2400" dirty="0" err="1" smtClean="0"/>
              <a:t>faliyet</a:t>
            </a:r>
            <a:r>
              <a:rPr lang="tr-TR" sz="2400" dirty="0" smtClean="0"/>
              <a:t> gösteren yabancı ortaklı bir firmadır.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err="1" smtClean="0"/>
              <a:t>Türkiyede</a:t>
            </a:r>
            <a:r>
              <a:rPr lang="tr-TR" sz="2400" dirty="0" smtClean="0"/>
              <a:t> bu güne kadar, çeşitli </a:t>
            </a:r>
            <a:r>
              <a:rPr lang="tr-TR" sz="2400" dirty="0" err="1" smtClean="0"/>
              <a:t>üniviersitelerle</a:t>
            </a:r>
            <a:r>
              <a:rPr lang="tr-TR" sz="2400" dirty="0" smtClean="0"/>
              <a:t> (Yıldız teknik, Yalova, Erciyes) TUBİTAK, KOSGEB ile DPT ORAN Kalkınma ajansı ile Ar-</a:t>
            </a:r>
            <a:r>
              <a:rPr lang="tr-TR" sz="2400" dirty="0" err="1" smtClean="0"/>
              <a:t>Ge</a:t>
            </a:r>
            <a:r>
              <a:rPr lang="tr-TR" sz="2400" dirty="0" smtClean="0"/>
              <a:t> ve yatırım projeleri yapmış bir firmadır.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err="1" smtClean="0"/>
              <a:t>Royal</a:t>
            </a:r>
            <a:r>
              <a:rPr lang="tr-TR" sz="2400" dirty="0" smtClean="0"/>
              <a:t> ilaç GMP (iyi üretim uygulamaları) </a:t>
            </a:r>
            <a:r>
              <a:rPr lang="tr-TR" sz="2400" dirty="0" err="1" smtClean="0"/>
              <a:t>sertifkasını</a:t>
            </a:r>
            <a:r>
              <a:rPr lang="tr-TR" sz="2400" dirty="0" smtClean="0"/>
              <a:t> almak üzere olan </a:t>
            </a:r>
            <a:r>
              <a:rPr lang="tr-TR" sz="2400" dirty="0" err="1" smtClean="0"/>
              <a:t>Türkiyedeki</a:t>
            </a:r>
            <a:r>
              <a:rPr lang="tr-TR" sz="2400" dirty="0" smtClean="0"/>
              <a:t> tek firmadır.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/>
              <a:t>Ar-</a:t>
            </a:r>
            <a:r>
              <a:rPr lang="tr-TR" sz="2400" dirty="0" err="1" smtClean="0"/>
              <a:t>ge</a:t>
            </a:r>
            <a:r>
              <a:rPr lang="tr-TR" sz="2400" dirty="0" smtClean="0"/>
              <a:t>: </a:t>
            </a:r>
            <a:r>
              <a:rPr lang="tr-TR" sz="2400" dirty="0" err="1" smtClean="0"/>
              <a:t>royal</a:t>
            </a:r>
            <a:r>
              <a:rPr lang="tr-TR" sz="2400" dirty="0" smtClean="0"/>
              <a:t> ilaç her yıl gelirinin önemli bir bölümünü mevcut ürünlerin geliştirilmesi ve yeni ürünlerin çıkartılması için ayırmaktadır. (%30 </a:t>
            </a:r>
            <a:r>
              <a:rPr lang="tr-TR" sz="2400" dirty="0" err="1" smtClean="0"/>
              <a:t>cıvarında</a:t>
            </a:r>
            <a:r>
              <a:rPr lang="tr-TR" sz="2400" dirty="0" smtClean="0"/>
              <a:t>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/>
              <a:t>Yabancı ortaklığı ile </a:t>
            </a:r>
            <a:r>
              <a:rPr lang="tr-TR" sz="2400" dirty="0" err="1" smtClean="0"/>
              <a:t>ingiliz</a:t>
            </a:r>
            <a:r>
              <a:rPr lang="tr-TR" sz="2400" dirty="0" smtClean="0"/>
              <a:t> üniversitelerinden (Glascow </a:t>
            </a:r>
            <a:r>
              <a:rPr lang="tr-TR" sz="2400" dirty="0" err="1" smtClean="0"/>
              <a:t>ünv</a:t>
            </a:r>
            <a:r>
              <a:rPr lang="tr-TR" sz="2400" dirty="0" smtClean="0"/>
              <a:t>.), sanayi kuruşlarından, odalardan destek alabilmektedir.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/>
              <a:t>Amacı katma değer yaratmak, hayvan sağlığını korumak, ülke ekonomisine hizmet etmek olan, açık, şeffaf, yasal çerçeve içerisinde, kurum itibarını sermaye sayan, ürünlerinin sonuna kadar arkasında duran bir firmadır.</a:t>
            </a:r>
          </a:p>
        </p:txBody>
      </p:sp>
      <p:pic>
        <p:nvPicPr>
          <p:cNvPr id="4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dirty="0" smtClean="0"/>
              <a:t>‘Ürettiğimiz her bir ürün; hayvanlar tarafından tüketilip üzerindeki yararlı etkisi görülünceye kadar bizim sorumluluğumuzdadır.’</a:t>
            </a:r>
          </a:p>
          <a:p>
            <a:pPr>
              <a:buFont typeface="Wingdings 2" pitchFamily="18" charset="2"/>
              <a:buNone/>
            </a:pPr>
            <a:endParaRPr lang="tr-TR" dirty="0" smtClean="0"/>
          </a:p>
          <a:p>
            <a:pPr algn="r">
              <a:buFont typeface="Wingdings 2" pitchFamily="18" charset="2"/>
              <a:buNone/>
            </a:pPr>
            <a:r>
              <a:rPr lang="tr-TR" dirty="0" smtClean="0"/>
              <a:t>Veteriner Hekim </a:t>
            </a:r>
          </a:p>
          <a:p>
            <a:pPr algn="r">
              <a:buFont typeface="Wingdings 2" pitchFamily="18" charset="2"/>
              <a:buNone/>
            </a:pPr>
            <a:r>
              <a:rPr lang="tr-TR" dirty="0" smtClean="0"/>
              <a:t>Dr. Kenan Akcan</a:t>
            </a:r>
          </a:p>
          <a:p>
            <a:pPr>
              <a:buFont typeface="Wingdings 2" pitchFamily="18" charset="2"/>
              <a:buNone/>
            </a:pPr>
            <a:endParaRPr lang="tr-TR" dirty="0" smtClean="0"/>
          </a:p>
          <a:p>
            <a:pPr>
              <a:buFont typeface="Wingdings 2" pitchFamily="18" charset="2"/>
              <a:buNone/>
            </a:pPr>
            <a:r>
              <a:rPr lang="tr-TR" dirty="0" smtClean="0"/>
              <a:t>Okuduğunuz </a:t>
            </a:r>
            <a:r>
              <a:rPr lang="tr-TR" dirty="0" smtClean="0"/>
              <a:t>için teşekkürler</a:t>
            </a:r>
          </a:p>
        </p:txBody>
      </p:sp>
      <p:pic>
        <p:nvPicPr>
          <p:cNvPr id="3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MASTİTİSİN MALİYET ANALİZİ  </a:t>
            </a:r>
            <a:endParaRPr lang="tr-T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spcBef>
                <a:spcPct val="20000"/>
              </a:spcBef>
              <a:spcAft>
                <a:spcPct val="20000"/>
              </a:spcAft>
              <a:buClr>
                <a:srgbClr val="99FFCC"/>
              </a:buClr>
              <a:defRPr/>
            </a:pP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Kronik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subklinik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mastitis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: sütü kalıcı olarak azaltır. Süt kalitesinde düşüş, hasta hayvanların bulaşma kaynağı olması, tedavi masrafları, elden çıkan hayvanlar…</a:t>
            </a:r>
          </a:p>
          <a:p>
            <a:pPr marL="742950" indent="-742950">
              <a:spcBef>
                <a:spcPct val="20000"/>
              </a:spcBef>
              <a:spcAft>
                <a:spcPct val="20000"/>
              </a:spcAft>
              <a:buClr>
                <a:srgbClr val="99FFCC"/>
              </a:buClr>
              <a:defRPr/>
            </a:pP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Amerikan ulusal </a:t>
            </a:r>
            <a:r>
              <a:rPr lang="tr-T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mastitis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konseyi her ineğin </a:t>
            </a:r>
            <a:r>
              <a:rPr lang="tr-T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mastitisten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dolayı yıllık </a:t>
            </a:r>
            <a:r>
              <a:rPr lang="tr-TR" sz="3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200-250 $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kayba uğradığı, </a:t>
            </a:r>
          </a:p>
          <a:p>
            <a:pPr marL="742950" indent="-742950">
              <a:spcBef>
                <a:spcPct val="20000"/>
              </a:spcBef>
              <a:spcAft>
                <a:spcPct val="20000"/>
              </a:spcAft>
              <a:buClr>
                <a:srgbClr val="99FFCC"/>
              </a:buClr>
              <a:defRPr/>
            </a:pP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Bunun </a:t>
            </a:r>
            <a:r>
              <a:rPr lang="tr-TR" sz="3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% 70’nin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subklinik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/ gizli 	</a:t>
            </a:r>
            <a:r>
              <a:rPr lang="tr-T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mastitise</a:t>
            </a:r>
            <a:r>
              <a:rPr lang="tr-T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Tur" pitchFamily="18" charset="0"/>
              </a:rPr>
              <a:t> bağlı süt kaybından 	oluştuğunu rapor etmiştir </a:t>
            </a:r>
          </a:p>
        </p:txBody>
      </p:sp>
      <p:pic>
        <p:nvPicPr>
          <p:cNvPr id="19459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ciencephoto.com/images/download_wm_image.html/B2201785-SEM_of_Klebsiella_pneumoniae_bacteria-SPL.jpg?id=662201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15888"/>
            <a:ext cx="1820262" cy="14287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531" name="Rectangle 51"/>
          <p:cNvSpPr>
            <a:spLocks noGrp="1"/>
          </p:cNvSpPr>
          <p:nvPr>
            <p:ph type="title" idx="4294967295"/>
          </p:nvPr>
        </p:nvSpPr>
        <p:spPr bwMode="auto">
          <a:xfrm>
            <a:off x="250824" y="260350"/>
            <a:ext cx="8893175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tr-TR" sz="4000" dirty="0" err="1" smtClean="0">
                <a:solidFill>
                  <a:srgbClr val="FFFF99"/>
                </a:solidFill>
                <a:effectLst/>
                <a:latin typeface="Arial" charset="0"/>
              </a:rPr>
              <a:t>Mastitis</a:t>
            </a:r>
            <a:r>
              <a:rPr lang="tr-TR" sz="4000" dirty="0" smtClean="0">
                <a:solidFill>
                  <a:srgbClr val="FFFF99"/>
                </a:solidFill>
                <a:effectLst/>
                <a:latin typeface="Arial" charset="0"/>
              </a:rPr>
              <a:t> neden bu kadar maliyetlidir</a:t>
            </a:r>
            <a:br>
              <a:rPr lang="tr-TR" sz="4000" dirty="0" smtClean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tr-TR" sz="4000" dirty="0" smtClean="0">
                <a:solidFill>
                  <a:srgbClr val="FFFF99"/>
                </a:solidFill>
                <a:effectLst/>
                <a:latin typeface="Arial" charset="0"/>
              </a:rPr>
              <a:t>Tedavi edilebiliyor mu ?</a:t>
            </a:r>
          </a:p>
        </p:txBody>
      </p:sp>
      <p:graphicFrame>
        <p:nvGraphicFramePr>
          <p:cNvPr id="20533" name="Group 53"/>
          <p:cNvGraphicFramePr>
            <a:graphicFrameLocks noGrp="1"/>
          </p:cNvGraphicFramePr>
          <p:nvPr>
            <p:ph sz="half" idx="1"/>
          </p:nvPr>
        </p:nvGraphicFramePr>
        <p:xfrm>
          <a:off x="179512" y="1628775"/>
          <a:ext cx="8784976" cy="4815840"/>
        </p:xfrm>
        <a:graphic>
          <a:graphicData uri="http://schemas.openxmlformats.org/drawingml/2006/table">
            <a:tbl>
              <a:tblPr/>
              <a:tblGrid>
                <a:gridCol w="2635126"/>
                <a:gridCol w="2763837"/>
                <a:gridCol w="3386013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Mastitis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cinsi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Etken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Hastalığın seyri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Staph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Aureus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mastitisi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D323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%30-40 tedavi edilemez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Stph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Aureus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(ciddi bulaşıcı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yıkımlayıcı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toxin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üretir ,Akut tipi nüksedici)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Tedavi çok zor, mikro apseler,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fibrz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,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lokl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gangrn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olbilir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subklinik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seyredebilir.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Beta-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laktmz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 enzimi ile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penisiln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parçlr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Yaz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mastitisi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D323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Sineklerle taşınır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Arc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ano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bcterium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pyogenes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Streptokokkus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dysgalactia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Tedavi şansı zayıftır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Sineklerle mücadele edilmelidir.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Koliform mastitisler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D323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Endotoksik mast. şok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E.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Coli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Klebsiella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Pnönonia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Enterobacter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eurogenes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vd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Genel  klinik bulgular yaygındır.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Pensln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strptmsn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fagositozu baskılar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Bakteristaiklerle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 tedavi edilir. (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enrflx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Perakut koliform mastitisler 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D323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Toksinlidr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Doğumsan sonra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Hipokalsemi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,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ketozis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ile komplike olur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Karmaşık ve zor tedavi edilir.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Antibiyotik önerilmez  (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toxin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Mikoplazma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mastitisleri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M.Bovis v.d… (tanı çok zor ekimle)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Tedavi yok kesime sevk edilir.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Mikotik mastitisler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Mayalar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Antimikotiklerle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fakat m için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toksiktir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Streptokokkal mastitisler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St. Agalactia, disgalactia, Uberis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Penisilinllerle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büyük ölçüde tedavi olur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Ancak ciddi doku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harabiyeti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yapar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Koagulaz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negatif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stafilakoklar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Stph.Cromogenez, simulus, hyicus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Beta-laktam antibiyortikler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Kuru dönem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mastitisleri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Meme deliğindeki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keratin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plak geç oluşur bu dönem çok risklidir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Tedavi şansı yüksektir ancak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farkedilmeyebilir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pic>
        <p:nvPicPr>
          <p:cNvPr id="20529" name="Picture 50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t="-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63" y="252390"/>
            <a:ext cx="8686800" cy="571503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0070C0"/>
                </a:solidFill>
                <a:effectLst/>
              </a:rPr>
              <a:t>MEMENİN YAPISI</a:t>
            </a:r>
          </a:p>
        </p:txBody>
      </p:sp>
      <p:pic>
        <p:nvPicPr>
          <p:cNvPr id="21508" name="Picture 6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63812"/>
            <a:ext cx="5364088" cy="39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66738" y="217487"/>
            <a:ext cx="8229599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4200" smtClean="0">
                <a:effectLst/>
              </a:rPr>
              <a:t>MASTİTİSİN AYAK SESELERİ </a:t>
            </a:r>
            <a:br>
              <a:rPr lang="tr-TR" sz="4200" smtClean="0">
                <a:effectLst/>
              </a:rPr>
            </a:br>
            <a:r>
              <a:rPr lang="tr-TR" sz="4200" smtClean="0">
                <a:effectLst/>
              </a:rPr>
              <a:t>SOMATİK HÜCRE SAYILARI (SHS)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28775"/>
            <a:ext cx="8785225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smtClean="0"/>
              <a:t>Her bir mililitre sütteki </a:t>
            </a:r>
            <a:r>
              <a:rPr lang="tr-TR" sz="2200" b="1" dirty="0" err="1" smtClean="0"/>
              <a:t>leukosit</a:t>
            </a:r>
            <a:r>
              <a:rPr lang="tr-TR" sz="2200" b="1" dirty="0" smtClean="0"/>
              <a:t> (vücut hücresi) sayısını</a:t>
            </a:r>
            <a:r>
              <a:rPr lang="tr-TR" sz="2200" dirty="0" smtClean="0"/>
              <a:t> ifade eder.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smtClean="0"/>
              <a:t>SHS sadece süt endüstrisinin sorunu değildir. Yüksekliği sürüde bir alarm işaretidir. Açık veya gizli seyreden bir </a:t>
            </a:r>
            <a:r>
              <a:rPr lang="tr-TR" sz="2200" dirty="0" err="1" smtClean="0"/>
              <a:t>mastitis</a:t>
            </a:r>
            <a:r>
              <a:rPr lang="tr-TR" sz="2200" dirty="0" smtClean="0"/>
              <a:t> vakasının mevcudiyetini ifade eder. SHS düşükse ineklerinizden eminsinizdir.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smtClean="0"/>
              <a:t>Sayının artması memenin zarar gördüğüne veya memede yangının başladığına işarettir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err="1" smtClean="0"/>
              <a:t>Mastitisin</a:t>
            </a:r>
            <a:r>
              <a:rPr lang="tr-TR" sz="2200" dirty="0" smtClean="0"/>
              <a:t> teşhisinde SHS iyi bir göstergedir.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smtClean="0"/>
              <a:t>Normal sütte mililitrede 200.000 adetten aşağıdadır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smtClean="0"/>
              <a:t>SHS </a:t>
            </a:r>
            <a:r>
              <a:rPr lang="tr-TR" sz="2200" dirty="0" err="1" smtClean="0"/>
              <a:t>mastitis</a:t>
            </a:r>
            <a:r>
              <a:rPr lang="tr-TR" sz="2200" dirty="0" smtClean="0"/>
              <a:t> enfeksiyonunu değerlendiren gerçek bir kriter değildir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smtClean="0"/>
              <a:t>Sadece SHS dayandırılarak </a:t>
            </a:r>
            <a:r>
              <a:rPr lang="tr-TR" sz="2200" dirty="0" err="1" smtClean="0"/>
              <a:t>mastitis</a:t>
            </a:r>
            <a:r>
              <a:rPr lang="tr-TR" sz="2200" dirty="0" smtClean="0"/>
              <a:t> tedavi edilmez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smtClean="0"/>
              <a:t>Sürüdeki </a:t>
            </a:r>
            <a:r>
              <a:rPr lang="tr-TR" sz="2200" dirty="0" err="1" smtClean="0"/>
              <a:t>mastitis</a:t>
            </a:r>
            <a:r>
              <a:rPr lang="tr-TR" sz="2200" dirty="0" smtClean="0"/>
              <a:t> seviyesini değerlendiren kolay bir yoldur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err="1" smtClean="0"/>
              <a:t>Mastitisin</a:t>
            </a:r>
            <a:r>
              <a:rPr lang="tr-TR" sz="2200" dirty="0" smtClean="0"/>
              <a:t> sevk ve idaresinde mükemmel bir yoldur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dirty="0" err="1" smtClean="0"/>
              <a:t>SHS’nın</a:t>
            </a:r>
            <a:r>
              <a:rPr lang="tr-TR" sz="2200" dirty="0" smtClean="0"/>
              <a:t> çok düşük olması arzu edilmez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b="1" dirty="0" err="1" smtClean="0">
                <a:solidFill>
                  <a:srgbClr val="FFFFCC"/>
                </a:solidFill>
              </a:rPr>
              <a:t>SHS’nın</a:t>
            </a:r>
            <a:r>
              <a:rPr lang="tr-TR" sz="2200" b="1" dirty="0" smtClean="0">
                <a:solidFill>
                  <a:srgbClr val="FFFFCC"/>
                </a:solidFill>
              </a:rPr>
              <a:t> belirlenmesi </a:t>
            </a:r>
            <a:r>
              <a:rPr lang="tr-TR" sz="2200" b="1" dirty="0" smtClean="0">
                <a:solidFill>
                  <a:schemeClr val="bg1"/>
                </a:solidFill>
              </a:rPr>
              <a:t>(</a:t>
            </a:r>
            <a:r>
              <a:rPr lang="tr-TR" sz="2200" b="1" dirty="0" smtClean="0">
                <a:solidFill>
                  <a:srgbClr val="9D3232"/>
                </a:solidFill>
              </a:rPr>
              <a:t>(CMT, WMT)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200" b="1" dirty="0" smtClean="0">
                <a:solidFill>
                  <a:srgbClr val="FF0000"/>
                </a:solidFill>
              </a:rPr>
              <a:t>Aralık ver</a:t>
            </a:r>
          </a:p>
        </p:txBody>
      </p:sp>
      <p:pic>
        <p:nvPicPr>
          <p:cNvPr id="22531" name="Picture 5" descr="Royal İlaç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4895850"/>
            <a:ext cx="29146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Mastitisten</a:t>
            </a:r>
            <a:r>
              <a:rPr lang="tr-TR" dirty="0" smtClean="0"/>
              <a:t> Korunma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646238"/>
            <a:ext cx="4834880" cy="4525962"/>
          </a:xfrm>
        </p:spPr>
        <p:txBody>
          <a:bodyPr/>
          <a:lstStyle/>
          <a:p>
            <a:r>
              <a:rPr lang="tr-TR" dirty="0" smtClean="0"/>
              <a:t>Sağım sıradan bir çiftlik işi gibi görülmeyip kuralına uygun yapılmalı, </a:t>
            </a:r>
            <a:r>
              <a:rPr lang="tr-TR" dirty="0" smtClean="0">
                <a:solidFill>
                  <a:srgbClr val="FF0000"/>
                </a:solidFill>
              </a:rPr>
              <a:t>sağımcı mutlaka eğitilmeli</a:t>
            </a:r>
          </a:p>
          <a:p>
            <a:r>
              <a:rPr lang="tr-TR" dirty="0" err="1" smtClean="0"/>
              <a:t>Rasyona</a:t>
            </a:r>
            <a:r>
              <a:rPr lang="tr-TR" dirty="0" smtClean="0"/>
              <a:t> vitamin, mineral, özellikle E vitamini ilave edilmeli.</a:t>
            </a:r>
            <a:endParaRPr lang="tr-TR" dirty="0"/>
          </a:p>
        </p:txBody>
      </p:sp>
      <p:pic>
        <p:nvPicPr>
          <p:cNvPr id="6" name="Picture 2" descr="D:\broşür\Dezenfektandan sonraki broşürler 2013\eski ürünler broşürü eurotier gibi\3Y. sayfa\sagımc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1"/>
            <a:ext cx="3160473" cy="47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SAĞIM MAKİNALARI VE MASTİTİS</a:t>
            </a:r>
            <a:endParaRPr lang="tr-TR" dirty="0"/>
          </a:p>
        </p:txBody>
      </p:sp>
      <p:sp>
        <p:nvSpPr>
          <p:cNvPr id="23554" name="2 İçerik Yer Tutucusu"/>
          <p:cNvSpPr>
            <a:spLocks noGrp="1"/>
          </p:cNvSpPr>
          <p:nvPr>
            <p:ph idx="1"/>
          </p:nvPr>
        </p:nvSpPr>
        <p:spPr>
          <a:xfrm>
            <a:off x="457200" y="1646238"/>
            <a:ext cx="6491064" cy="4997450"/>
          </a:xfrm>
        </p:spPr>
        <p:txBody>
          <a:bodyPr/>
          <a:lstStyle/>
          <a:p>
            <a:pPr eaLnBrk="1" hangingPunct="1"/>
            <a:r>
              <a:rPr lang="tr-TR" dirty="0" smtClean="0"/>
              <a:t>Mikroplar için taşıyıcıdır. </a:t>
            </a:r>
          </a:p>
          <a:p>
            <a:pPr eaLnBrk="1" hangingPunct="1"/>
            <a:r>
              <a:rPr lang="tr-TR" dirty="0" smtClean="0"/>
              <a:t>Memeyi mikropların girişine yatkın hale getirir. (</a:t>
            </a:r>
            <a:r>
              <a:rPr lang="tr-TR" dirty="0" err="1" smtClean="0"/>
              <a:t>hiperkeratozis</a:t>
            </a:r>
            <a:r>
              <a:rPr lang="tr-TR" dirty="0" smtClean="0"/>
              <a:t>)</a:t>
            </a:r>
          </a:p>
          <a:p>
            <a:pPr eaLnBrk="1" hangingPunct="1"/>
            <a:r>
              <a:rPr lang="tr-TR" dirty="0" smtClean="0"/>
              <a:t>Mutlaka kendi parametrelerine uygun çalıştırılmalıdır.</a:t>
            </a:r>
          </a:p>
          <a:p>
            <a:pPr eaLnBrk="1" hangingPunct="1"/>
            <a:r>
              <a:rPr lang="tr-TR" dirty="0" smtClean="0"/>
              <a:t>Temizliği belirlenen esaslara göre yapılmalıdır.</a:t>
            </a:r>
          </a:p>
        </p:txBody>
      </p:sp>
      <p:pic>
        <p:nvPicPr>
          <p:cNvPr id="63492" name="Picture 4" descr="http://www.egevet.com.tr/images/mastitis-kontrolu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375" y="3861048"/>
            <a:ext cx="2150625" cy="2240234"/>
          </a:xfrm>
          <a:prstGeom prst="rect">
            <a:avLst/>
          </a:prstGeom>
          <a:noFill/>
        </p:spPr>
      </p:pic>
      <p:pic>
        <p:nvPicPr>
          <p:cNvPr id="23556" name="Picture 5" descr="Royal İlaç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945188"/>
            <a:ext cx="10429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http://www.egevet.com.tr/images/mastitis-kontrolu/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442" y="1412776"/>
            <a:ext cx="218955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3536</TotalTime>
  <Words>2942</Words>
  <Application>Microsoft Office PowerPoint</Application>
  <PresentationFormat>Ekran Gösterisi (4:3)</PresentationFormat>
  <Paragraphs>279</Paragraphs>
  <Slides>37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Döküm</vt:lpstr>
      <vt:lpstr>Worksheet</vt:lpstr>
      <vt:lpstr>Microsoft Office Excel 97-2003 Çalışma Sayfası</vt:lpstr>
      <vt:lpstr>HAYVANCILIK İŞLETMELERİ</vt:lpstr>
      <vt:lpstr>MÜCADELE  EDİLMESİ GEREKEN HASTALIKLAR VE EKONOMİK KAYIPLAR</vt:lpstr>
      <vt:lpstr>MASTİTİS NEDİR VE ANALİZİ                      </vt:lpstr>
      <vt:lpstr>MASTİTİSİN MALİYET ANALİZİ  </vt:lpstr>
      <vt:lpstr>Mastitis neden bu kadar maliyetlidir Tedavi edilebiliyor mu ?</vt:lpstr>
      <vt:lpstr>MEMENİN YAPISI</vt:lpstr>
      <vt:lpstr>MASTİTİSİN AYAK SESELERİ  SOMATİK HÜCRE SAYILARI (SHS)</vt:lpstr>
      <vt:lpstr>Mastitisten Korunma</vt:lpstr>
      <vt:lpstr>SAĞIM MAKİNALARI VE MASTİTİS</vt:lpstr>
      <vt:lpstr>SAĞIMA BAŞLAMADAN ÖNCE</vt:lpstr>
      <vt:lpstr>    Sağım öncesi meme başı temizliği  Masdisin TEAT FOAM (köpük)  </vt:lpstr>
      <vt:lpstr>SAĞIM </vt:lpstr>
      <vt:lpstr>Ara SAĞIM SONRASI (Mastitis açısından çok kritik  dönem!) </vt:lpstr>
      <vt:lpstr>Ara Kuruya çıkarma ve  mastitis görülme sıklığı</vt:lpstr>
      <vt:lpstr>Kuruya çıkarma prosedürü</vt:lpstr>
      <vt:lpstr>Kuruya çıkarma ve  Masdisin Dry Off</vt:lpstr>
      <vt:lpstr>Ara SAĞIM EKİPMANLARININ TEMİZLİĞİ</vt:lpstr>
      <vt:lpstr>Royal İlaç Dezinfex alkali ve asit ürünlerin avantajları.</vt:lpstr>
      <vt:lpstr> SAĞIM EKİPMANLARININ TEMİZLİĞİ</vt:lpstr>
      <vt:lpstr>SAĞIM EKİPMANLARI TEMİZLİĞİ  DEZİNFEX ALKALİ&amp;ASİT</vt:lpstr>
      <vt:lpstr>Dezinfex Hoof Care</vt:lpstr>
      <vt:lpstr>Sağım sistemi yıkanmasında hatalar ve karşılaşılan problemler</vt:lpstr>
      <vt:lpstr>Hayvan beslenme ürünleri</vt:lpstr>
      <vt:lpstr>Vitamin  Mineral eksikliği</vt:lpstr>
      <vt:lpstr>Vitamin ve Mineralleri  oral yoldan vermenin avantajı</vt:lpstr>
      <vt:lpstr>Vitamin ve Mineral karışımlarını hangi hassasiyette üretiyoruz ? </vt:lpstr>
      <vt:lpstr>YALAMA BLOKLARI</vt:lpstr>
      <vt:lpstr>ROYAL YALAMA BLOKLARI ‘Hayvancılığın Mihenk Taşı’</vt:lpstr>
      <vt:lpstr>YALAMA KOVASI Vitamolix</vt:lpstr>
      <vt:lpstr>Royal Yem katkıları</vt:lpstr>
      <vt:lpstr>Kuzu, Buzağı büyütme faktörü  Calformin XL</vt:lpstr>
      <vt:lpstr>Karaciğer Koruyucu Hepatica 33</vt:lpstr>
      <vt:lpstr>Rovita  Buzağı pastaları</vt:lpstr>
      <vt:lpstr>Rovita Buzağı pastaları Çeşitleri</vt:lpstr>
      <vt:lpstr>Silaj Katkıları Silamix</vt:lpstr>
      <vt:lpstr>Royal İlaç nasıl bir firmadır ?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 HAVVANCILIK İŞLETMESİNİN GELİRLERİ VE GİDERLERİ</dc:title>
  <dc:creator>kenan.akcan</dc:creator>
  <cp:lastModifiedBy>kenan.akcan</cp:lastModifiedBy>
  <cp:revision>242</cp:revision>
  <dcterms:created xsi:type="dcterms:W3CDTF">2013-11-06T22:36:31Z</dcterms:created>
  <dcterms:modified xsi:type="dcterms:W3CDTF">2014-04-03T19:31:06Z</dcterms:modified>
</cp:coreProperties>
</file>